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1" r:id="rId5"/>
    <p:sldId id="263" r:id="rId6"/>
    <p:sldId id="264" r:id="rId7"/>
    <p:sldId id="268" r:id="rId8"/>
    <p:sldId id="265" r:id="rId9"/>
    <p:sldId id="271" r:id="rId10"/>
    <p:sldId id="269" r:id="rId11"/>
  </p:sldIdLst>
  <p:sldSz cx="12192000" cy="6858000"/>
  <p:notesSz cx="6858000" cy="9144000"/>
  <p:custDataLst>
    <p:tags r:id="rId12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D5A"/>
    <a:srgbClr val="2157AF"/>
    <a:srgbClr val="002E55"/>
    <a:srgbClr val="DD17CF"/>
    <a:srgbClr val="292929"/>
    <a:srgbClr val="DD1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7" d="100"/>
          <a:sy n="67" d="100"/>
        </p:scale>
        <p:origin x="64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B0C-4025-9669-A919B24F432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B0C-4025-9669-A919B24F4320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0C-4025-9669-A919B24F4320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97-46AC-9A86-523D568F6F68}"/>
              </c:ext>
            </c:extLst>
          </c:dPt>
          <c:cat>
            <c:strRef>
              <c:f>Hoja1!$A$2:$A$5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C-4025-9669-A919B24F4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01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93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4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6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35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5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58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01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04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18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39332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iapositiva de think-cell" r:id="rId16" imgW="378" imgH="377" progId="TCLayout.ActiveDocument.1">
                  <p:embed/>
                </p:oleObj>
              </mc:Choice>
              <mc:Fallback>
                <p:oleObj name="Diapositiva de think-cell" r:id="rId16" imgW="378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s-E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7BF67-7C38-4880-AE31-327B6228022E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AC8B-0C04-4873-B9B7-CB64A7B74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9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microsoft.com/office/2007/relationships/hdphoto" Target="../media/hdphoto1.wdp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1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291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15" y="1205655"/>
            <a:ext cx="3016899" cy="95496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H="1">
            <a:off x="0" y="0"/>
            <a:ext cx="2715904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849271" y="2780920"/>
            <a:ext cx="390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112D5A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Per Ardua Ad Astra 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</a:t>
            </a:fld>
            <a:endParaRPr lang="es-E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5826792"/>
            <a:ext cx="27159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2715904" y="5826792"/>
            <a:ext cx="9476096" cy="0"/>
          </a:xfrm>
          <a:prstGeom prst="line">
            <a:avLst/>
          </a:prstGeom>
          <a:ln w="38100"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584960" y="6157730"/>
            <a:ext cx="373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Madrid, 16 Noviembre de 2022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291215" y="3558133"/>
            <a:ext cx="326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Núria Romera Martínez</a:t>
            </a:r>
          </a:p>
          <a:p>
            <a:pPr algn="ctr"/>
            <a:r>
              <a:rPr lang="es-ES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British American </a:t>
            </a:r>
            <a:r>
              <a:rPr lang="es-ES" dirty="0" err="1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Tobacco</a:t>
            </a:r>
            <a:r>
              <a:rPr lang="es-ES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 flipH="1">
            <a:off x="1388769" y="996285"/>
            <a:ext cx="1330281" cy="4126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 flipH="1">
            <a:off x="2719048" y="996285"/>
            <a:ext cx="4814515" cy="4126039"/>
          </a:xfrm>
          <a:prstGeom prst="rect">
            <a:avLst/>
          </a:prstGeom>
          <a:solidFill>
            <a:srgbClr val="2157AF"/>
          </a:solidFill>
          <a:ln>
            <a:solidFill>
              <a:srgbClr val="215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59" y="1120818"/>
            <a:ext cx="5826013" cy="38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0"/>
            <a:ext cx="1609725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 rot="16200000">
            <a:off x="-1217775" y="2670225"/>
            <a:ext cx="4012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TRANSFORMACION DIGITAL     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0" y="5773003"/>
            <a:ext cx="20062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10</a:t>
            </a:fld>
            <a:endParaRPr lang="es-ES" sz="1000" b="1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55" y="176964"/>
            <a:ext cx="1412196" cy="44701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13D5136-4DC4-4DEA-9870-E0A3321C9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5516" y="932530"/>
            <a:ext cx="1632711" cy="1433513"/>
          </a:xfrm>
          <a:prstGeom prst="rect">
            <a:avLst/>
          </a:prstGeom>
        </p:spPr>
      </p:pic>
      <p:pic>
        <p:nvPicPr>
          <p:cNvPr id="16" name="Graphic 20">
            <a:extLst>
              <a:ext uri="{FF2B5EF4-FFF2-40B4-BE49-F238E27FC236}">
                <a16:creationId xmlns:a16="http://schemas.microsoft.com/office/drawing/2014/main" id="{03C9A8B5-241A-46DB-9072-8B9629C77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58" y="95476"/>
            <a:ext cx="1440254" cy="609990"/>
          </a:xfrm>
          <a:prstGeom prst="rect">
            <a:avLst/>
          </a:prstGeom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092F95B7-86E6-492B-A482-95949AFCE226}"/>
              </a:ext>
            </a:extLst>
          </p:cNvPr>
          <p:cNvSpPr/>
          <p:nvPr/>
        </p:nvSpPr>
        <p:spPr>
          <a:xfrm>
            <a:off x="2106979" y="1385441"/>
            <a:ext cx="6148021" cy="5025212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lIns="180000"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u="sng" dirty="0">
                <a:latin typeface="Montserrat" panose="00000500000000000000" pitchFamily="2" charset="0"/>
              </a:rPr>
              <a:t>Aumento de Productividad </a:t>
            </a:r>
          </a:p>
          <a:p>
            <a:pPr algn="just"/>
            <a:endParaRPr lang="es-ES" sz="1600" b="1" u="sng" dirty="0">
              <a:latin typeface="Montserrat" panose="00000500000000000000" pitchFamily="2" charset="0"/>
            </a:endParaRPr>
          </a:p>
          <a:p>
            <a:pPr algn="just"/>
            <a:r>
              <a:rPr lang="es-ES" sz="1400" dirty="0">
                <a:latin typeface="Montserrat" panose="00000500000000000000" pitchFamily="2" charset="0"/>
              </a:rPr>
              <a:t>Reducimos un 40-50% el trabajo operativo, dedicando así el tiempo del equipo de Procurement a tareas de mayor valor añadido como: </a:t>
            </a:r>
          </a:p>
          <a:p>
            <a:pPr lvl="1" algn="just"/>
            <a:r>
              <a:rPr lang="es-ES" sz="1400" dirty="0">
                <a:latin typeface="Montserrat" panose="00000500000000000000" pitchFamily="2" charset="0"/>
              </a:rPr>
              <a:t>Análisis de datos, búsqueda y evaluación de nuevos proveedores, implementación de procesos  innovadores y propuestas disruptivas.</a:t>
            </a:r>
          </a:p>
          <a:p>
            <a:pPr algn="just"/>
            <a:endParaRPr lang="es-ES" sz="16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u="sng" dirty="0">
                <a:latin typeface="Montserrat" panose="00000500000000000000" pitchFamily="2" charset="0"/>
              </a:rPr>
              <a:t>Mejora de la gestión Estratégica </a:t>
            </a:r>
          </a:p>
          <a:p>
            <a:pPr algn="just"/>
            <a:endParaRPr lang="es-ES" sz="1600" b="1" u="sng" dirty="0">
              <a:latin typeface="Montserrat" panose="00000500000000000000" pitchFamily="2" charset="0"/>
            </a:endParaRPr>
          </a:p>
          <a:p>
            <a:pPr algn="just"/>
            <a:r>
              <a:rPr lang="es-ES" sz="1400" dirty="0">
                <a:latin typeface="Montserrat" panose="00000500000000000000" pitchFamily="2" charset="0"/>
              </a:rPr>
              <a:t>Ayuda a tener una mayor visibilidad del mercado, trabajar en nuevas tecnologías y reducir los tiempos de respuesta a los clientes internos. </a:t>
            </a:r>
          </a:p>
          <a:p>
            <a:pPr algn="just"/>
            <a:endParaRPr lang="es-ES" sz="1400" b="1" u="sng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u="sng" dirty="0">
                <a:latin typeface="Montserrat" panose="00000500000000000000" pitchFamily="2" charset="0"/>
              </a:rPr>
              <a:t>Negociaciones</a:t>
            </a:r>
          </a:p>
          <a:p>
            <a:pPr algn="just"/>
            <a:endParaRPr lang="es-ES" sz="1600" b="1" u="sng" dirty="0">
              <a:latin typeface="Montserrat" panose="00000500000000000000" pitchFamily="2" charset="0"/>
            </a:endParaRPr>
          </a:p>
          <a:p>
            <a:pPr algn="just"/>
            <a:r>
              <a:rPr lang="es-ES" sz="1400" dirty="0">
                <a:latin typeface="Montserrat" panose="00000500000000000000" pitchFamily="2" charset="0"/>
              </a:rPr>
              <a:t>Con el uso de herramientas de negociación electrónica, contamos con un volumen mayor de participantes, optando a mejores propuestas, contribuyendo a una mayor reducción de costes.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10F9F0EA-DBC0-4167-8BBF-4271467F52C5}"/>
              </a:ext>
            </a:extLst>
          </p:cNvPr>
          <p:cNvSpPr/>
          <p:nvPr/>
        </p:nvSpPr>
        <p:spPr>
          <a:xfrm>
            <a:off x="2106978" y="807295"/>
            <a:ext cx="6148021" cy="564631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RAZONES que </a:t>
            </a:r>
            <a:r>
              <a:rPr lang="en-GB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nos</a:t>
            </a:r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impulsan</a:t>
            </a:r>
            <a:endParaRPr lang="en-GB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CCDA6E1F-46A9-41EA-8250-6A8A3E189C8A}"/>
              </a:ext>
            </a:extLst>
          </p:cNvPr>
          <p:cNvSpPr/>
          <p:nvPr/>
        </p:nvSpPr>
        <p:spPr>
          <a:xfrm>
            <a:off x="8423837" y="3183169"/>
            <a:ext cx="3495015" cy="3227484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lIns="180000" tIns="18000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" panose="00000500000000000000" pitchFamily="2" charset="0"/>
                <a:cs typeface="Arial" panose="020B0604020202020204" pitchFamily="34" charset="0"/>
              </a:rPr>
              <a:t>Coupa</a:t>
            </a:r>
            <a:r>
              <a:rPr lang="en-US" sz="1400" dirty="0">
                <a:latin typeface="Montserrat" panose="00000500000000000000" pitchFamily="2" charset="0"/>
                <a:cs typeface="Arial" panose="020B0604020202020204" pitchFamily="34" charset="0"/>
              </a:rPr>
              <a:t>: Plataforma integral de </a:t>
            </a:r>
            <a:r>
              <a:rPr lang="en-US" sz="1400" dirty="0" err="1">
                <a:latin typeface="Montserrat" panose="00000500000000000000" pitchFamily="2" charset="0"/>
                <a:cs typeface="Arial" panose="020B0604020202020204" pitchFamily="34" charset="0"/>
              </a:rPr>
              <a:t>compras</a:t>
            </a:r>
            <a:r>
              <a:rPr lang="en-US" sz="1400" dirty="0">
                <a:latin typeface="Montserrat" panose="00000500000000000000" pitchFamily="2" charset="0"/>
                <a:cs typeface="Arial" panose="020B0604020202020204" pitchFamily="34" charset="0"/>
              </a:rPr>
              <a:t>. </a:t>
            </a:r>
            <a:endParaRPr lang="en-US" sz="1400" b="1" dirty="0">
              <a:solidFill>
                <a:srgbClr val="FF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" panose="00000500000000000000" pitchFamily="2" charset="0"/>
                <a:cs typeface="Arial" panose="020B0604020202020204" pitchFamily="34" charset="0"/>
              </a:rPr>
              <a:t>Icertis: </a:t>
            </a:r>
            <a:r>
              <a:rPr lang="en-US" sz="1400" dirty="0">
                <a:latin typeface="Montserrat" panose="00000500000000000000" pitchFamily="2" charset="0"/>
                <a:cs typeface="Arial" panose="020B0604020202020204" pitchFamily="34" charset="0"/>
              </a:rPr>
              <a:t>contract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" panose="00000500000000000000" pitchFamily="2" charset="0"/>
                <a:cs typeface="Arial" panose="020B0604020202020204" pitchFamily="34" charset="0"/>
              </a:rPr>
              <a:t>Sap: </a:t>
            </a:r>
            <a:r>
              <a:rPr lang="en-US" sz="1400" dirty="0">
                <a:latin typeface="Montserrat" panose="00000500000000000000" pitchFamily="2" charset="0"/>
                <a:cs typeface="Arial" panose="020B0604020202020204" pitchFamily="34" charset="0"/>
              </a:rPr>
              <a:t>NEO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Montserrat" panose="00000500000000000000" pitchFamily="2" charset="0"/>
                <a:cs typeface="Arial" panose="020B0604020202020204" pitchFamily="34" charset="0"/>
              </a:rPr>
              <a:t>Docusign</a:t>
            </a:r>
            <a:r>
              <a:rPr lang="en-US" sz="1400" dirty="0">
                <a:latin typeface="Montserrat" panose="00000500000000000000" pitchFamily="2" charset="0"/>
                <a:cs typeface="Arial" panose="020B0604020202020204" pitchFamily="34" charset="0"/>
              </a:rPr>
              <a:t>: para las </a:t>
            </a:r>
            <a:r>
              <a:rPr lang="en-US" sz="1400" dirty="0" err="1">
                <a:latin typeface="Montserrat" panose="00000500000000000000" pitchFamily="2" charset="0"/>
                <a:cs typeface="Arial" panose="020B0604020202020204" pitchFamily="34" charset="0"/>
              </a:rPr>
              <a:t>firmas</a:t>
            </a:r>
            <a:r>
              <a:rPr lang="en-US" sz="1400" dirty="0">
                <a:latin typeface="Montserrat" panose="00000500000000000000" pitchFamily="2" charset="0"/>
                <a:cs typeface="Arial" panose="020B0604020202020204" pitchFamily="34" charset="0"/>
              </a:rPr>
              <a:t> de los </a:t>
            </a:r>
            <a:r>
              <a:rPr lang="en-US" sz="1400" dirty="0" err="1">
                <a:latin typeface="Montserrat" panose="00000500000000000000" pitchFamily="2" charset="0"/>
                <a:cs typeface="Arial" panose="020B0604020202020204" pitchFamily="34" charset="0"/>
              </a:rPr>
              <a:t>contratos</a:t>
            </a:r>
            <a:endParaRPr lang="en-US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21023F8E-2810-44BF-BD92-75C339556BFC}"/>
              </a:ext>
            </a:extLst>
          </p:cNvPr>
          <p:cNvSpPr/>
          <p:nvPr/>
        </p:nvSpPr>
        <p:spPr>
          <a:xfrm>
            <a:off x="8423836" y="2605024"/>
            <a:ext cx="3495015" cy="564631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indent="0" algn="ctr">
              <a:buNone/>
            </a:pP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SOSTENIBILIDAD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29578A-2BC4-48A8-B54E-C78BD7857DF5}"/>
              </a:ext>
            </a:extLst>
          </p:cNvPr>
          <p:cNvSpPr txBox="1"/>
          <p:nvPr/>
        </p:nvSpPr>
        <p:spPr>
          <a:xfrm>
            <a:off x="123255" y="6052136"/>
            <a:ext cx="136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Núria Romera Martínez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136754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8911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55" y="176964"/>
            <a:ext cx="1412196" cy="44701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16200000">
            <a:off x="-1146607" y="2850527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AGENDA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57492" y="705466"/>
            <a:ext cx="8049163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62"/>
              </a:spcBef>
              <a:spcAft>
                <a:spcPts val="662"/>
              </a:spcAft>
              <a:buFont typeface="+mj-lt"/>
              <a:buAutoNum type="arabicPeriod"/>
            </a:pPr>
            <a:endParaRPr lang="es-ES" sz="2400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62"/>
              </a:spcBef>
              <a:spcAft>
                <a:spcPts val="662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Quienes somos</a:t>
            </a:r>
          </a:p>
          <a:p>
            <a:pPr marL="457200" indent="-457200">
              <a:spcBef>
                <a:spcPts val="662"/>
              </a:spcBef>
              <a:spcAft>
                <a:spcPts val="662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Misión &amp; Visión</a:t>
            </a:r>
          </a:p>
          <a:p>
            <a:pPr marL="457200" indent="-457200">
              <a:spcBef>
                <a:spcPts val="662"/>
              </a:spcBef>
              <a:spcAft>
                <a:spcPts val="662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Compras Indirectas</a:t>
            </a:r>
          </a:p>
          <a:p>
            <a:pPr marL="457200" indent="-457200">
              <a:spcBef>
                <a:spcPts val="662"/>
              </a:spcBef>
              <a:spcAft>
                <a:spcPts val="662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Compras en entornos VUCA</a:t>
            </a:r>
          </a:p>
          <a:p>
            <a:pPr marL="457200" indent="-457200">
              <a:spcBef>
                <a:spcPts val="662"/>
              </a:spcBef>
              <a:spcAft>
                <a:spcPts val="662"/>
              </a:spcAft>
              <a:buFont typeface="+mj-lt"/>
              <a:buAutoNum type="arabicPeriod"/>
            </a:pPr>
            <a:r>
              <a:rPr lang="es-ES" sz="2400" dirty="0" err="1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Value</a:t>
            </a:r>
            <a:r>
              <a:rPr lang="es-ES" sz="2400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 Management</a:t>
            </a:r>
          </a:p>
          <a:p>
            <a:pPr marL="457200" indent="-457200">
              <a:spcBef>
                <a:spcPts val="662"/>
              </a:spcBef>
              <a:spcAft>
                <a:spcPts val="662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Innovación &amp; Sostenibilidad</a:t>
            </a:r>
          </a:p>
          <a:p>
            <a:pPr marL="457200" indent="-457200">
              <a:spcBef>
                <a:spcPts val="662"/>
              </a:spcBef>
              <a:spcAft>
                <a:spcPts val="662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Optimización de la demanda</a:t>
            </a:r>
          </a:p>
          <a:p>
            <a:pPr marL="457200" indent="-457200">
              <a:spcBef>
                <a:spcPts val="662"/>
              </a:spcBef>
              <a:spcAft>
                <a:spcPts val="662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292929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Transformación digital</a:t>
            </a:r>
            <a:endParaRPr lang="es-ES" sz="2400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2</a:t>
            </a:fld>
            <a:endParaRPr lang="es-ES" sz="1000" b="1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39945" y="6080785"/>
            <a:ext cx="185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Nuria Romera Martinez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BAT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683B33D-429E-4AD4-A716-D9BDD96D5DC7}"/>
              </a:ext>
            </a:extLst>
          </p:cNvPr>
          <p:cNvSpPr/>
          <p:nvPr/>
        </p:nvSpPr>
        <p:spPr>
          <a:xfrm>
            <a:off x="0" y="0"/>
            <a:ext cx="1609725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CCE58BF-325E-4B73-AC32-185A00DD0F3F}"/>
              </a:ext>
            </a:extLst>
          </p:cNvPr>
          <p:cNvSpPr/>
          <p:nvPr/>
        </p:nvSpPr>
        <p:spPr>
          <a:xfrm rot="16200000">
            <a:off x="-919164" y="2730496"/>
            <a:ext cx="3448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CA30AC1-8C5C-4924-88F6-48CCBC11AE17}"/>
              </a:ext>
            </a:extLst>
          </p:cNvPr>
          <p:cNvCxnSpPr/>
          <p:nvPr/>
        </p:nvCxnSpPr>
        <p:spPr>
          <a:xfrm>
            <a:off x="0" y="5773003"/>
            <a:ext cx="20062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20">
            <a:extLst>
              <a:ext uri="{FF2B5EF4-FFF2-40B4-BE49-F238E27FC236}">
                <a16:creationId xmlns:a16="http://schemas.microsoft.com/office/drawing/2014/main" id="{161B4A4F-5C21-48C7-803B-779B18CAD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158" y="95476"/>
            <a:ext cx="1440254" cy="60999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7D8CEB4-624B-4B7C-9030-6D7400F1BD21}"/>
              </a:ext>
            </a:extLst>
          </p:cNvPr>
          <p:cNvSpPr txBox="1"/>
          <p:nvPr/>
        </p:nvSpPr>
        <p:spPr>
          <a:xfrm>
            <a:off x="123255" y="6052136"/>
            <a:ext cx="136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Núria Romera Martínez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22899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2A7533C3-532F-40F1-A43B-A12A684F27A2}"/>
              </a:ext>
            </a:extLst>
          </p:cNvPr>
          <p:cNvGrpSpPr/>
          <p:nvPr/>
        </p:nvGrpSpPr>
        <p:grpSpPr>
          <a:xfrm>
            <a:off x="7799645" y="3469600"/>
            <a:ext cx="2596358" cy="1675115"/>
            <a:chOff x="2141421" y="-450832"/>
            <a:chExt cx="2596358" cy="1675115"/>
          </a:xfrm>
        </p:grpSpPr>
        <p:pic>
          <p:nvPicPr>
            <p:cNvPr id="14" name="Picture 6" descr="imagen">
              <a:extLst>
                <a:ext uri="{FF2B5EF4-FFF2-40B4-BE49-F238E27FC236}">
                  <a16:creationId xmlns:a16="http://schemas.microsoft.com/office/drawing/2014/main" id="{40C547FD-CE19-4B09-91BA-4BA3A9EE1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735" y="-198159"/>
              <a:ext cx="2192247" cy="1220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F7F71F78-B828-4465-B7CC-F91244B83637}"/>
                </a:ext>
              </a:extLst>
            </p:cNvPr>
            <p:cNvSpPr/>
            <p:nvPr/>
          </p:nvSpPr>
          <p:spPr>
            <a:xfrm>
              <a:off x="2852927" y="-185172"/>
              <a:ext cx="1235192" cy="122046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654F8B0-9F09-477E-A1BB-F6DF1E0B0F09}"/>
                </a:ext>
              </a:extLst>
            </p:cNvPr>
            <p:cNvSpPr/>
            <p:nvPr/>
          </p:nvSpPr>
          <p:spPr>
            <a:xfrm>
              <a:off x="2804485" y="-233472"/>
              <a:ext cx="1304900" cy="132931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CEC065B5-7288-40F7-9120-C12A055E3671}"/>
                </a:ext>
              </a:extLst>
            </p:cNvPr>
            <p:cNvSpPr/>
            <p:nvPr/>
          </p:nvSpPr>
          <p:spPr>
            <a:xfrm>
              <a:off x="2141421" y="-233473"/>
              <a:ext cx="663063" cy="1264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061618A-8217-42AB-96A4-8BFFCA4D9E08}"/>
                </a:ext>
              </a:extLst>
            </p:cNvPr>
            <p:cNvSpPr/>
            <p:nvPr/>
          </p:nvSpPr>
          <p:spPr>
            <a:xfrm>
              <a:off x="4074716" y="-244409"/>
              <a:ext cx="663063" cy="1264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3E1A364A-05C4-477A-B459-FD5CCBB6F05F}"/>
                </a:ext>
              </a:extLst>
            </p:cNvPr>
            <p:cNvSpPr/>
            <p:nvPr/>
          </p:nvSpPr>
          <p:spPr>
            <a:xfrm rot="2580795">
              <a:off x="3692087" y="-436646"/>
              <a:ext cx="663063" cy="429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C914FCD0-4843-4BBD-8900-BBB070E7BBC5}"/>
                </a:ext>
              </a:extLst>
            </p:cNvPr>
            <p:cNvSpPr/>
            <p:nvPr/>
          </p:nvSpPr>
          <p:spPr>
            <a:xfrm rot="18548082">
              <a:off x="2503276" y="-334239"/>
              <a:ext cx="663063" cy="429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F63B7504-8C94-4BC0-8DD5-3ECE19F679B4}"/>
                </a:ext>
              </a:extLst>
            </p:cNvPr>
            <p:cNvSpPr/>
            <p:nvPr/>
          </p:nvSpPr>
          <p:spPr>
            <a:xfrm rot="14012072">
              <a:off x="2445277" y="677813"/>
              <a:ext cx="663063" cy="429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3603EE75-D24E-44B4-AF8A-3B7FCF4186E1}"/>
                </a:ext>
              </a:extLst>
            </p:cNvPr>
            <p:cNvSpPr/>
            <p:nvPr/>
          </p:nvSpPr>
          <p:spPr>
            <a:xfrm rot="14012072">
              <a:off x="3850669" y="748820"/>
              <a:ext cx="303093" cy="4298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7" name="Objeto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55" y="176964"/>
            <a:ext cx="1412196" cy="44701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16200000">
            <a:off x="-1146607" y="2850527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95767" y="934942"/>
            <a:ext cx="5575976" cy="582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62"/>
              </a:spcBef>
              <a:spcAft>
                <a:spcPts val="662"/>
              </a:spcAft>
            </a:pPr>
            <a:r>
              <a:rPr lang="es-ES" sz="1600" dirty="0">
                <a:latin typeface="Montserrat" panose="00000500000000000000" pitchFamily="2" charset="0"/>
              </a:rPr>
              <a:t>British American </a:t>
            </a:r>
            <a:r>
              <a:rPr lang="es-ES" sz="1600" dirty="0" err="1">
                <a:latin typeface="Montserrat" panose="00000500000000000000" pitchFamily="2" charset="0"/>
              </a:rPr>
              <a:t>Tobacco</a:t>
            </a:r>
            <a:r>
              <a:rPr lang="es-ES" sz="1600" dirty="0">
                <a:latin typeface="Montserrat" panose="00000500000000000000" pitchFamily="2" charset="0"/>
              </a:rPr>
              <a:t> es uno de los mayores grupos tabacaleros a nivel mundial, vende más de 200 marcas en más de 200 mercados y tiene un enfoque responsable para hacer negocios desde el cultivo hasta el consumidor. Empleamos a más de 60.000 personas en todo el mundo. El Grupo tiene 45 fábricas de cigarrillos en 39 países y somos líderes de mercado en más de 55 países. </a:t>
            </a:r>
          </a:p>
          <a:p>
            <a:pPr algn="just">
              <a:spcBef>
                <a:spcPts val="662"/>
              </a:spcBef>
              <a:spcAft>
                <a:spcPts val="662"/>
              </a:spcAft>
            </a:pPr>
            <a:r>
              <a:rPr lang="es-ES" sz="1600" dirty="0">
                <a:latin typeface="Montserrat" panose="00000500000000000000" pitchFamily="2" charset="0"/>
              </a:rPr>
              <a:t>Tenemos el propósito claro de construir </a:t>
            </a:r>
            <a:r>
              <a:rPr lang="es-ES" sz="1600" b="1" i="1" dirty="0">
                <a:solidFill>
                  <a:srgbClr val="002060"/>
                </a:solidFill>
                <a:latin typeface="Montserrat" panose="00000500000000000000" pitchFamily="2" charset="0"/>
              </a:rPr>
              <a:t>A </a:t>
            </a:r>
            <a:r>
              <a:rPr lang="es-ES" sz="1600" b="1" i="1" dirty="0" err="1">
                <a:solidFill>
                  <a:srgbClr val="002060"/>
                </a:solidFill>
                <a:latin typeface="Montserrat" panose="00000500000000000000" pitchFamily="2" charset="0"/>
              </a:rPr>
              <a:t>Better</a:t>
            </a:r>
            <a:r>
              <a:rPr lang="es-ES" sz="1600" b="1" i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s-ES" sz="1600" b="1" i="1" dirty="0" err="1">
                <a:solidFill>
                  <a:srgbClr val="002060"/>
                </a:solidFill>
                <a:latin typeface="Montserrat" panose="00000500000000000000" pitchFamily="2" charset="0"/>
              </a:rPr>
              <a:t>Tomorrow</a:t>
            </a:r>
            <a:r>
              <a:rPr lang="es-ES" sz="1600" b="1" i="1" dirty="0">
                <a:solidFill>
                  <a:srgbClr val="002060"/>
                </a:solidFill>
                <a:latin typeface="Montserrat" panose="00000500000000000000" pitchFamily="2" charset="0"/>
              </a:rPr>
              <a:t> ™ </a:t>
            </a:r>
            <a:r>
              <a:rPr lang="es-ES" sz="1600" dirty="0">
                <a:latin typeface="Montserrat" panose="00000500000000000000" pitchFamily="2" charset="0"/>
              </a:rPr>
              <a:t>para consumidores, sociedad, empleados y accionistas, reduciendo el impacto en la salud y construyendo un negocio sostenible a largo plazo.</a:t>
            </a:r>
          </a:p>
          <a:p>
            <a:pPr algn="just">
              <a:spcBef>
                <a:spcPts val="662"/>
              </a:spcBef>
              <a:spcAft>
                <a:spcPts val="662"/>
              </a:spcAft>
            </a:pPr>
            <a:r>
              <a:rPr lang="es-ES" sz="1600" dirty="0">
                <a:latin typeface="Montserrat" panose="00000500000000000000" pitchFamily="2" charset="0"/>
              </a:rPr>
              <a:t>Lo que nos mueve como compañía son nuestros valores y la filosofía que impregna nuestra manera de trabajar y afrontar retos.</a:t>
            </a:r>
          </a:p>
          <a:p>
            <a:pPr algn="just">
              <a:spcBef>
                <a:spcPts val="662"/>
              </a:spcBef>
              <a:spcAft>
                <a:spcPts val="662"/>
              </a:spcAft>
            </a:pPr>
            <a:endParaRPr lang="es-ES" sz="1600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algn="just">
              <a:spcBef>
                <a:spcPts val="662"/>
              </a:spcBef>
              <a:spcAft>
                <a:spcPts val="662"/>
              </a:spcAft>
            </a:pPr>
            <a:endParaRPr lang="es-ES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algn="just">
              <a:spcBef>
                <a:spcPts val="662"/>
              </a:spcBef>
              <a:spcAft>
                <a:spcPts val="662"/>
              </a:spcAft>
            </a:pPr>
            <a:endParaRPr lang="es-ES" sz="2400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3</a:t>
            </a:fld>
            <a:endParaRPr lang="es-ES" sz="1000" b="1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F157D49B-B63D-4808-AA3A-C38CE1994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3348" y="1092016"/>
            <a:ext cx="3916625" cy="14406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7583AF6-4C80-413D-8B53-9774D1952E1B}"/>
              </a:ext>
            </a:extLst>
          </p:cNvPr>
          <p:cNvSpPr txBox="1"/>
          <p:nvPr/>
        </p:nvSpPr>
        <p:spPr>
          <a:xfrm>
            <a:off x="2151166" y="5985873"/>
            <a:ext cx="942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02060"/>
                </a:solidFill>
                <a:latin typeface="Montserrat" panose="00000500000000000000" pitchFamily="2" charset="0"/>
              </a:rPr>
              <a:t>SOMOS RÁPIDOS, AUDACES, DIVERSOS, RESPONSABLES Y EMPODERADOS. </a:t>
            </a:r>
            <a:endParaRPr lang="en-US" b="1" i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877FA4D-01DA-405C-81DF-B0423E80FB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1176" y="3835500"/>
            <a:ext cx="998525" cy="94331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6C6309A-4A54-424D-AA50-B27D89C584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37" b="89681" l="508" r="96954">
                        <a14:foregroundMark x1="6218" y1="31204" x2="5203" y2="66093"/>
                        <a14:foregroundMark x1="1904" y1="45209" x2="508" y2="52334"/>
                        <a14:foregroundMark x1="38198" y1="42752" x2="38706" y2="42752"/>
                        <a14:foregroundMark x1="55838" y1="50369" x2="55838" y2="50369"/>
                        <a14:foregroundMark x1="80711" y1="54791" x2="80711" y2="54791"/>
                        <a14:foregroundMark x1="88325" y1="51351" x2="88325" y2="51351"/>
                        <a14:foregroundMark x1="96954" y1="44472" x2="96954" y2="4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4626" y="4477216"/>
            <a:ext cx="1629094" cy="89257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AD41E4B-4F48-45EB-8D38-65CDD2C93959}"/>
              </a:ext>
            </a:extLst>
          </p:cNvPr>
          <p:cNvSpPr/>
          <p:nvPr/>
        </p:nvSpPr>
        <p:spPr>
          <a:xfrm>
            <a:off x="0" y="0"/>
            <a:ext cx="1609725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CB2E4DA-E883-4BD9-B9C7-5045E7C99374}"/>
              </a:ext>
            </a:extLst>
          </p:cNvPr>
          <p:cNvSpPr/>
          <p:nvPr/>
        </p:nvSpPr>
        <p:spPr>
          <a:xfrm rot="16200000">
            <a:off x="-919164" y="2730496"/>
            <a:ext cx="3448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QUIENES SOMOS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D284A22-1AAA-4FFF-AD47-B648C98A550D}"/>
              </a:ext>
            </a:extLst>
          </p:cNvPr>
          <p:cNvCxnSpPr>
            <a:cxnSpLocks/>
          </p:cNvCxnSpPr>
          <p:nvPr/>
        </p:nvCxnSpPr>
        <p:spPr>
          <a:xfrm>
            <a:off x="0" y="5773003"/>
            <a:ext cx="1648415" cy="29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57EF101-9565-4F33-92B7-5172A44426D4}"/>
              </a:ext>
            </a:extLst>
          </p:cNvPr>
          <p:cNvSpPr txBox="1"/>
          <p:nvPr/>
        </p:nvSpPr>
        <p:spPr>
          <a:xfrm>
            <a:off x="123255" y="6052136"/>
            <a:ext cx="136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Núria Romera Martínez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BAT</a:t>
            </a:r>
          </a:p>
        </p:txBody>
      </p:sp>
      <p:pic>
        <p:nvPicPr>
          <p:cNvPr id="26" name="Graphic 20">
            <a:extLst>
              <a:ext uri="{FF2B5EF4-FFF2-40B4-BE49-F238E27FC236}">
                <a16:creationId xmlns:a16="http://schemas.microsoft.com/office/drawing/2014/main" id="{5E157944-5011-41F9-9F62-751336F8CD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158" y="95476"/>
            <a:ext cx="1440254" cy="609990"/>
          </a:xfrm>
          <a:prstGeom prst="rect">
            <a:avLst/>
          </a:prstGeom>
        </p:spPr>
      </p:pic>
      <p:pic>
        <p:nvPicPr>
          <p:cNvPr id="9245" name="Picture 29" descr="Ver las imágenes de origen">
            <a:extLst>
              <a:ext uri="{FF2B5EF4-FFF2-40B4-BE49-F238E27FC236}">
                <a16:creationId xmlns:a16="http://schemas.microsoft.com/office/drawing/2014/main" id="{FEE76670-2F69-4FA2-84BE-D616E12B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76" y="3204227"/>
            <a:ext cx="2175176" cy="6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FFD34AF-050B-4D88-A752-40B8C673C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526" y="705466"/>
            <a:ext cx="7056475" cy="6156386"/>
          </a:xfrm>
          <a:prstGeom prst="rect">
            <a:avLst/>
          </a:prstGeom>
        </p:spPr>
      </p:pic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Diapositiva de think-cell" r:id="rId5" imgW="378" imgH="377" progId="TCLayout.ActiveDocument.1">
                  <p:embed/>
                </p:oleObj>
              </mc:Choice>
              <mc:Fallback>
                <p:oleObj name="Diapositiva de think-cell" r:id="rId5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0"/>
            <a:ext cx="1609725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 rot="16200000">
            <a:off x="-606178" y="3035381"/>
            <a:ext cx="2822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0" y="5773003"/>
            <a:ext cx="20062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4</a:t>
            </a:fld>
            <a:endParaRPr lang="es-ES" sz="1000" b="1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55" y="176964"/>
            <a:ext cx="1412196" cy="4470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D8977AF-4DEF-4FD7-9908-EE7C965560D1}"/>
              </a:ext>
            </a:extLst>
          </p:cNvPr>
          <p:cNvSpPr txBox="1"/>
          <p:nvPr/>
        </p:nvSpPr>
        <p:spPr>
          <a:xfrm>
            <a:off x="1939888" y="1099464"/>
            <a:ext cx="59081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dirty="0">
                <a:latin typeface="Montserrat" panose="00000500000000000000" pitchFamily="2" charset="0"/>
              </a:rPr>
              <a:t>«</a:t>
            </a:r>
            <a:r>
              <a:rPr lang="es-ES" dirty="0">
                <a:latin typeface="Montserrat" panose="00000500000000000000" pitchFamily="2" charset="0"/>
              </a:rPr>
              <a:t>Uno de los aspectos más destacados de mi papel de CPO ha sido ser capaz de conectar mi actividad diaria con los clientes y ser un buen socio de negocio, lo que es fundamental para el éxito de un director de compras.</a:t>
            </a:r>
          </a:p>
          <a:p>
            <a:pPr marL="0" indent="0" algn="just">
              <a:buNone/>
            </a:pPr>
            <a:r>
              <a:rPr lang="es-ES" dirty="0">
                <a:latin typeface="Montserrat" panose="00000500000000000000" pitchFamily="2" charset="0"/>
              </a:rPr>
              <a:t>La participación de Procurement en reuniones del negocio puede no solo generar ahorros, sino también aumentar las ventas y la cuota de mercado, ayudando a identificar e implementar soluciones innovadoras a través de nuestros  </a:t>
            </a:r>
            <a:r>
              <a:rPr lang="es-ES" dirty="0" err="1">
                <a:latin typeface="Montserrat" panose="00000500000000000000" pitchFamily="2" charset="0"/>
              </a:rPr>
              <a:t>partners</a:t>
            </a:r>
            <a:r>
              <a:rPr lang="es-ES" dirty="0">
                <a:latin typeface="Montserrat" panose="00000500000000000000" pitchFamily="2" charset="0"/>
              </a:rPr>
              <a:t> que ayudan a impulsar el crecimiento.</a:t>
            </a:r>
          </a:p>
          <a:p>
            <a:pPr marL="0" indent="0" algn="just">
              <a:buNone/>
            </a:pPr>
            <a:endParaRPr lang="es-ES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ES" b="1" u="sng" dirty="0" err="1">
                <a:latin typeface="Montserrat" panose="00000500000000000000" pitchFamily="2" charset="0"/>
              </a:rPr>
              <a:t>Procurement</a:t>
            </a:r>
            <a:r>
              <a:rPr lang="es-ES" b="1" u="sng" dirty="0">
                <a:latin typeface="Montserrat" panose="00000500000000000000" pitchFamily="2" charset="0"/>
              </a:rPr>
              <a:t> ha pasado de una función de soporte de ahorro a un socio comercial de primera línea.”</a:t>
            </a:r>
          </a:p>
          <a:p>
            <a:pPr marL="0" indent="0" algn="just">
              <a:buNone/>
            </a:pPr>
            <a:endParaRPr lang="es-ES" b="1" u="sng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ES" b="1" dirty="0">
                <a:latin typeface="Montserrat" panose="00000500000000000000" pitchFamily="2" charset="0"/>
              </a:rPr>
              <a:t>Global CPO GSK</a:t>
            </a:r>
            <a:endParaRPr lang="it-IT" b="1" dirty="0">
              <a:latin typeface="Montserrat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71F6C3F-C0CB-43B7-8CB2-EE59C68D4DCB}"/>
              </a:ext>
            </a:extLst>
          </p:cNvPr>
          <p:cNvSpPr/>
          <p:nvPr/>
        </p:nvSpPr>
        <p:spPr>
          <a:xfrm rot="16200000">
            <a:off x="-2002648" y="2955362"/>
            <a:ext cx="5681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MISION Y VISION</a:t>
            </a:r>
          </a:p>
        </p:txBody>
      </p:sp>
      <p:pic>
        <p:nvPicPr>
          <p:cNvPr id="15" name="Graphic 20">
            <a:extLst>
              <a:ext uri="{FF2B5EF4-FFF2-40B4-BE49-F238E27FC236}">
                <a16:creationId xmlns:a16="http://schemas.microsoft.com/office/drawing/2014/main" id="{B0120D61-A890-47C7-AEDD-9EB34628F3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58" y="95476"/>
            <a:ext cx="1440254" cy="60999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8EE626D-066F-4569-9BB2-C677DBECAA8D}"/>
              </a:ext>
            </a:extLst>
          </p:cNvPr>
          <p:cNvSpPr txBox="1"/>
          <p:nvPr/>
        </p:nvSpPr>
        <p:spPr>
          <a:xfrm>
            <a:off x="123255" y="6052136"/>
            <a:ext cx="136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Núria Romera Martínez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87000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745D48-74BB-4897-86B3-3D0A30860758}"/>
              </a:ext>
            </a:extLst>
          </p:cNvPr>
          <p:cNvSpPr/>
          <p:nvPr/>
        </p:nvSpPr>
        <p:spPr>
          <a:xfrm>
            <a:off x="0" y="0"/>
            <a:ext cx="1609725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/>
          <p:cNvSpPr/>
          <p:nvPr/>
        </p:nvSpPr>
        <p:spPr>
          <a:xfrm rot="16200000">
            <a:off x="-2002648" y="2739919"/>
            <a:ext cx="5681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COMPRAS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INDIRECTAS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0" y="5773003"/>
            <a:ext cx="20062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5</a:t>
            </a:fld>
            <a:endParaRPr lang="es-ES" sz="1000" b="1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55" y="176964"/>
            <a:ext cx="1412196" cy="44701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5F3ECCA-C573-4492-B6EF-6141ECE5ADE0}"/>
              </a:ext>
            </a:extLst>
          </p:cNvPr>
          <p:cNvSpPr txBox="1"/>
          <p:nvPr/>
        </p:nvSpPr>
        <p:spPr>
          <a:xfrm>
            <a:off x="2856639" y="5854775"/>
            <a:ext cx="798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112D5A"/>
                </a:solidFill>
                <a:latin typeface="Montserrat" panose="00000500000000000000" pitchFamily="2" charset="0"/>
              </a:rPr>
              <a:t>We</a:t>
            </a:r>
            <a:r>
              <a:rPr lang="es-ES" sz="2000" b="1" dirty="0">
                <a:solidFill>
                  <a:srgbClr val="112D5A"/>
                </a:solidFill>
                <a:latin typeface="Montserrat" panose="00000500000000000000" pitchFamily="2" charset="0"/>
              </a:rPr>
              <a:t> </a:t>
            </a:r>
            <a:r>
              <a:rPr lang="es-ES" sz="2000" b="1" dirty="0" err="1">
                <a:solidFill>
                  <a:srgbClr val="112D5A"/>
                </a:solidFill>
                <a:latin typeface="Montserrat" panose="00000500000000000000" pitchFamily="2" charset="0"/>
              </a:rPr>
              <a:t>purchase</a:t>
            </a:r>
            <a:r>
              <a:rPr lang="es-ES" sz="2000" b="1" dirty="0">
                <a:solidFill>
                  <a:srgbClr val="112D5A"/>
                </a:solidFill>
                <a:latin typeface="Montserrat" panose="00000500000000000000" pitchFamily="2" charset="0"/>
              </a:rPr>
              <a:t> VALUE                        </a:t>
            </a:r>
            <a:r>
              <a:rPr lang="es-ES" sz="2000" b="1" dirty="0" err="1">
                <a:solidFill>
                  <a:srgbClr val="112D5A"/>
                </a:solidFill>
                <a:latin typeface="Montserrat" panose="00000500000000000000" pitchFamily="2" charset="0"/>
              </a:rPr>
              <a:t>We</a:t>
            </a:r>
            <a:r>
              <a:rPr lang="es-ES" sz="2000" b="1" dirty="0">
                <a:solidFill>
                  <a:srgbClr val="112D5A"/>
                </a:solidFill>
                <a:latin typeface="Montserrat" panose="00000500000000000000" pitchFamily="2" charset="0"/>
              </a:rPr>
              <a:t> </a:t>
            </a:r>
            <a:r>
              <a:rPr lang="es-ES" sz="2000" b="1" dirty="0" err="1">
                <a:solidFill>
                  <a:srgbClr val="112D5A"/>
                </a:solidFill>
                <a:latin typeface="Montserrat" panose="00000500000000000000" pitchFamily="2" charset="0"/>
              </a:rPr>
              <a:t>deliver</a:t>
            </a:r>
            <a:r>
              <a:rPr lang="es-ES" sz="2000" b="1" dirty="0">
                <a:solidFill>
                  <a:srgbClr val="112D5A"/>
                </a:solidFill>
                <a:latin typeface="Montserrat" panose="00000500000000000000" pitchFamily="2" charset="0"/>
              </a:rPr>
              <a:t> </a:t>
            </a:r>
            <a:r>
              <a:rPr lang="es-ES" sz="2000" b="1" dirty="0" err="1">
                <a:solidFill>
                  <a:srgbClr val="112D5A"/>
                </a:solidFill>
                <a:latin typeface="Montserrat" panose="00000500000000000000" pitchFamily="2" charset="0"/>
              </a:rPr>
              <a:t>added</a:t>
            </a:r>
            <a:r>
              <a:rPr lang="es-ES" sz="2000" b="1" dirty="0">
                <a:solidFill>
                  <a:srgbClr val="112D5A"/>
                </a:solidFill>
                <a:latin typeface="Montserrat" panose="00000500000000000000" pitchFamily="2" charset="0"/>
              </a:rPr>
              <a:t> VALUE </a:t>
            </a:r>
            <a:endParaRPr lang="en-US" sz="2000" dirty="0">
              <a:solidFill>
                <a:srgbClr val="112D5A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Google Shape;106;p14">
            <a:extLst>
              <a:ext uri="{FF2B5EF4-FFF2-40B4-BE49-F238E27FC236}">
                <a16:creationId xmlns:a16="http://schemas.microsoft.com/office/drawing/2014/main" id="{488DA5CC-C160-42BD-8AC4-8E6E56FDF2FA}"/>
              </a:ext>
            </a:extLst>
          </p:cNvPr>
          <p:cNvSpPr/>
          <p:nvPr/>
        </p:nvSpPr>
        <p:spPr>
          <a:xfrm>
            <a:off x="6232417" y="5813353"/>
            <a:ext cx="495330" cy="481660"/>
          </a:xfrm>
          <a:prstGeom prst="chevron">
            <a:avLst>
              <a:gd name="adj" fmla="val 50000"/>
            </a:avLst>
          </a:prstGeom>
          <a:solidFill>
            <a:srgbClr val="02B1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DBCBC341-FA59-4E0B-B094-C942A49A05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929" t="21964" r="30731" b="23648"/>
          <a:stretch/>
        </p:blipFill>
        <p:spPr>
          <a:xfrm>
            <a:off x="3222478" y="555545"/>
            <a:ext cx="6515209" cy="5066685"/>
          </a:xfrm>
          <a:prstGeom prst="rect">
            <a:avLst/>
          </a:prstGeom>
        </p:spPr>
      </p:pic>
      <p:pic>
        <p:nvPicPr>
          <p:cNvPr id="15" name="Graphic 20">
            <a:extLst>
              <a:ext uri="{FF2B5EF4-FFF2-40B4-BE49-F238E27FC236}">
                <a16:creationId xmlns:a16="http://schemas.microsoft.com/office/drawing/2014/main" id="{0132F7E3-5148-4D8D-8477-5FDED4043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58" y="95476"/>
            <a:ext cx="1440254" cy="60999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777FBA-2770-42BF-BB13-4F1360745169}"/>
              </a:ext>
            </a:extLst>
          </p:cNvPr>
          <p:cNvSpPr txBox="1"/>
          <p:nvPr/>
        </p:nvSpPr>
        <p:spPr>
          <a:xfrm>
            <a:off x="123255" y="6052136"/>
            <a:ext cx="136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Núria Romera Martínez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61567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F0E743EF-C065-4043-82A7-4FE7B0E71124}"/>
              </a:ext>
            </a:extLst>
          </p:cNvPr>
          <p:cNvSpPr/>
          <p:nvPr/>
        </p:nvSpPr>
        <p:spPr>
          <a:xfrm>
            <a:off x="0" y="0"/>
            <a:ext cx="1609725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/>
          <p:cNvSpPr/>
          <p:nvPr/>
        </p:nvSpPr>
        <p:spPr>
          <a:xfrm>
            <a:off x="-79487" y="1282186"/>
            <a:ext cx="4171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4" name="Conector recto 23"/>
          <p:cNvCxnSpPr>
            <a:cxnSpLocks/>
          </p:cNvCxnSpPr>
          <p:nvPr/>
        </p:nvCxnSpPr>
        <p:spPr>
          <a:xfrm>
            <a:off x="0" y="5773003"/>
            <a:ext cx="35528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6</a:t>
            </a:fld>
            <a:endParaRPr lang="es-ES" sz="1000" b="1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55" y="176964"/>
            <a:ext cx="1412196" cy="4470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D778FD-63AA-4439-9620-8CC79BD24323}"/>
              </a:ext>
            </a:extLst>
          </p:cNvPr>
          <p:cNvSpPr txBox="1"/>
          <p:nvPr/>
        </p:nvSpPr>
        <p:spPr>
          <a:xfrm>
            <a:off x="1974510" y="629927"/>
            <a:ext cx="8022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500" i="1" dirty="0"/>
          </a:p>
          <a:p>
            <a:pPr algn="just"/>
            <a:r>
              <a:rPr lang="es-ES" sz="1500" i="1" dirty="0">
                <a:latin typeface="Montserrat" panose="00000500000000000000" pitchFamily="2" charset="0"/>
              </a:rPr>
              <a:t>Las condiciones de mercado entre 2020 y 2022 han sido muy diferentes a las de años anteriores. Como las economías se cerraron y reabrieron, hemos pasado de las negociaciones que favorecían a los compradores a favorecer a los proveedores con escasez, inflación y otros obstáculos significativos dentro del entorno empresarial.</a:t>
            </a:r>
            <a:endParaRPr lang="en-US" sz="1500" i="1" dirty="0">
              <a:latin typeface="Montserrat" panose="00000500000000000000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CAD79FB-FC8C-446B-A70D-66723F308D56}"/>
              </a:ext>
            </a:extLst>
          </p:cNvPr>
          <p:cNvSpPr txBox="1"/>
          <p:nvPr/>
        </p:nvSpPr>
        <p:spPr>
          <a:xfrm>
            <a:off x="1993696" y="2316991"/>
            <a:ext cx="512199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b="1" i="0" u="sng" dirty="0">
                <a:solidFill>
                  <a:srgbClr val="0070C0"/>
                </a:solidFill>
                <a:effectLst/>
                <a:latin typeface="Montserrat" panose="00000500000000000000" pitchFamily="2" charset="0"/>
              </a:rPr>
              <a:t>1. ACCION: </a:t>
            </a:r>
            <a:r>
              <a:rPr lang="en-US" sz="1500" b="1" i="0" u="sng" dirty="0" err="1">
                <a:solidFill>
                  <a:srgbClr val="0070C0"/>
                </a:solidFill>
                <a:effectLst/>
                <a:latin typeface="Montserrat" panose="00000500000000000000" pitchFamily="2" charset="0"/>
              </a:rPr>
              <a:t>Recopilar</a:t>
            </a:r>
            <a:r>
              <a:rPr lang="en-US" sz="1500" b="1" i="0" u="sng" dirty="0">
                <a:solidFill>
                  <a:srgbClr val="0070C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500" b="1" i="0" u="sng" dirty="0" err="1">
                <a:solidFill>
                  <a:srgbClr val="0070C0"/>
                </a:solidFill>
                <a:effectLst/>
                <a:latin typeface="Montserrat" panose="00000500000000000000" pitchFamily="2" charset="0"/>
              </a:rPr>
              <a:t>información</a:t>
            </a:r>
            <a:endParaRPr lang="en-US" sz="1500" dirty="0">
              <a:latin typeface="Montserrat" panose="00000500000000000000" pitchFamily="2" charset="0"/>
            </a:endParaRPr>
          </a:p>
          <a:p>
            <a:pPr algn="just"/>
            <a:r>
              <a:rPr lang="es-ES" sz="1500" b="0" i="0" dirty="0">
                <a:effectLst/>
                <a:latin typeface="Montserrat" panose="00000500000000000000" pitchFamily="2" charset="0"/>
              </a:rPr>
              <a:t>▪</a:t>
            </a:r>
            <a:r>
              <a:rPr lang="es-ES" sz="1500" b="1" i="0" dirty="0">
                <a:effectLst/>
                <a:latin typeface="Montserrat" panose="00000500000000000000" pitchFamily="2" charset="0"/>
              </a:rPr>
              <a:t>Escasez</a:t>
            </a:r>
            <a:r>
              <a:rPr lang="es-ES" sz="1500" b="0" i="0" dirty="0">
                <a:effectLst/>
                <a:latin typeface="Montserrat" panose="00000500000000000000" pitchFamily="2" charset="0"/>
              </a:rPr>
              <a:t> e</a:t>
            </a:r>
            <a:r>
              <a:rPr lang="es-ES" sz="1500" dirty="0">
                <a:latin typeface="Montserrat" panose="00000500000000000000" pitchFamily="2" charset="0"/>
              </a:rPr>
              <a:t>j.</a:t>
            </a:r>
            <a:r>
              <a:rPr lang="es-ES" sz="1500" b="0" i="0" dirty="0">
                <a:effectLst/>
                <a:latin typeface="Montserrat" panose="00000500000000000000" pitchFamily="2" charset="0"/>
              </a:rPr>
              <a:t> semiconductores, productos básicos, logística, mano de obra</a:t>
            </a:r>
          </a:p>
          <a:p>
            <a:pPr algn="just"/>
            <a:r>
              <a:rPr lang="es-ES" sz="1500" b="0" i="0" dirty="0">
                <a:effectLst/>
                <a:latin typeface="Montserrat" panose="00000500000000000000" pitchFamily="2" charset="0"/>
              </a:rPr>
              <a:t>▪</a:t>
            </a:r>
            <a:r>
              <a:rPr lang="es-ES" sz="1500" b="1" i="0" dirty="0">
                <a:effectLst/>
                <a:latin typeface="Montserrat" panose="00000500000000000000" pitchFamily="2" charset="0"/>
              </a:rPr>
              <a:t>Inflación</a:t>
            </a:r>
            <a:r>
              <a:rPr lang="es-ES" sz="1500" b="0" i="0" dirty="0">
                <a:effectLst/>
                <a:latin typeface="Montserrat" panose="00000500000000000000" pitchFamily="2" charset="0"/>
              </a:rPr>
              <a:t> e</a:t>
            </a:r>
            <a:r>
              <a:rPr lang="es-ES" sz="1500" dirty="0">
                <a:latin typeface="Montserrat" panose="00000500000000000000" pitchFamily="2" charset="0"/>
              </a:rPr>
              <a:t>j</a:t>
            </a:r>
            <a:r>
              <a:rPr lang="es-ES" sz="1500" b="0" i="0" dirty="0">
                <a:effectLst/>
                <a:latin typeface="Montserrat" panose="00000500000000000000" pitchFamily="2" charset="0"/>
              </a:rPr>
              <a:t>. bienes y servicios, aumento de las expectativas futuras</a:t>
            </a:r>
          </a:p>
          <a:p>
            <a:pPr algn="just"/>
            <a:r>
              <a:rPr lang="es-ES" sz="1500" b="0" i="0" dirty="0">
                <a:effectLst/>
                <a:latin typeface="Montserrat" panose="00000500000000000000" pitchFamily="2" charset="0"/>
              </a:rPr>
              <a:t>▪</a:t>
            </a:r>
            <a:r>
              <a:rPr lang="es-ES" sz="1500" b="1" i="0" dirty="0">
                <a:effectLst/>
                <a:latin typeface="Montserrat" panose="00000500000000000000" pitchFamily="2" charset="0"/>
              </a:rPr>
              <a:t>Geopolítica, económica y social</a:t>
            </a:r>
            <a:r>
              <a:rPr lang="es-ES" sz="1500" b="0" i="0" dirty="0">
                <a:effectLst/>
                <a:latin typeface="Montserrat" panose="00000500000000000000" pitchFamily="2" charset="0"/>
              </a:rPr>
              <a:t> e</a:t>
            </a:r>
            <a:r>
              <a:rPr lang="es-ES" sz="1500" dirty="0">
                <a:latin typeface="Montserrat" panose="00000500000000000000" pitchFamily="2" charset="0"/>
              </a:rPr>
              <a:t>j.</a:t>
            </a:r>
            <a:r>
              <a:rPr lang="es-ES" sz="1500" b="0" i="0" dirty="0">
                <a:effectLst/>
                <a:latin typeface="Montserrat" panose="00000500000000000000" pitchFamily="2" charset="0"/>
              </a:rPr>
              <a:t> Ucrania, China, sostenibilidad, reglamentación laboral </a:t>
            </a:r>
            <a:r>
              <a:rPr lang="en-US" sz="1500" b="0" i="0" dirty="0">
                <a:effectLst/>
                <a:latin typeface="Montserrat" panose="00000500000000000000" pitchFamily="2" charset="0"/>
              </a:rPr>
              <a:t> </a:t>
            </a:r>
            <a:endParaRPr lang="en-US" sz="1500" dirty="0">
              <a:latin typeface="Montserrat" panose="00000500000000000000" pitchFamily="2" charset="0"/>
            </a:endParaRPr>
          </a:p>
          <a:p>
            <a:pPr algn="just"/>
            <a:endParaRPr lang="en-US" sz="1500" b="1" i="0" u="sng" dirty="0">
              <a:solidFill>
                <a:srgbClr val="92D05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en-US" sz="1500" b="1" i="0" u="sng" dirty="0">
                <a:solidFill>
                  <a:srgbClr val="92D050"/>
                </a:solidFill>
                <a:effectLst/>
                <a:latin typeface="Montserrat" panose="00000500000000000000" pitchFamily="2" charset="0"/>
              </a:rPr>
              <a:t>2. ACCION: </a:t>
            </a:r>
            <a:r>
              <a:rPr lang="es-ES" sz="1500" b="1" i="0" u="sng" dirty="0">
                <a:solidFill>
                  <a:srgbClr val="92D050"/>
                </a:solidFill>
                <a:effectLst/>
                <a:latin typeface="Montserrat" panose="00000500000000000000" pitchFamily="2" charset="0"/>
              </a:rPr>
              <a:t>Analizar y considerar los impactos</a:t>
            </a:r>
            <a:endParaRPr lang="en-US" sz="1500" b="1" dirty="0">
              <a:latin typeface="Montserrat" panose="00000500000000000000" pitchFamily="2" charset="0"/>
            </a:endParaRPr>
          </a:p>
          <a:p>
            <a:pPr algn="just"/>
            <a:r>
              <a:rPr lang="es-ES" sz="1500" dirty="0">
                <a:latin typeface="Montserrat" panose="00000500000000000000" pitchFamily="2" charset="0"/>
              </a:rPr>
              <a:t>▪Áreas de mayor impacto ej. materiales, mercancías, transporte, mano de obra, energía, etc.</a:t>
            </a:r>
          </a:p>
          <a:p>
            <a:pPr algn="just"/>
            <a:r>
              <a:rPr lang="es-ES" sz="1500" dirty="0">
                <a:latin typeface="Montserrat" panose="00000500000000000000" pitchFamily="2" charset="0"/>
              </a:rPr>
              <a:t>▪(1) Aumento de la inflación (2) Estabilidad de la inflación (3) Bajada de la inflación  </a:t>
            </a:r>
          </a:p>
          <a:p>
            <a:pPr algn="just"/>
            <a:endParaRPr lang="en-US" sz="1500" dirty="0">
              <a:latin typeface="Montserrat" panose="00000500000000000000" pitchFamily="2" charset="0"/>
            </a:endParaRP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66527407-5116-4A01-A1E8-EFB1CB0AA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200051"/>
              </p:ext>
            </p:extLst>
          </p:nvPr>
        </p:nvGraphicFramePr>
        <p:xfrm>
          <a:off x="6550342" y="1834917"/>
          <a:ext cx="4752627" cy="349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2C72A248-BB39-4E65-8B69-B6944B47A640}"/>
              </a:ext>
            </a:extLst>
          </p:cNvPr>
          <p:cNvSpPr txBox="1"/>
          <p:nvPr/>
        </p:nvSpPr>
        <p:spPr>
          <a:xfrm>
            <a:off x="9121109" y="3137780"/>
            <a:ext cx="117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3.Opciones y Acciones para llevar a cabo</a:t>
            </a:r>
            <a:endParaRPr lang="en-US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9630D06-CC5E-49B8-8CC1-65863B7C7664}"/>
              </a:ext>
            </a:extLst>
          </p:cNvPr>
          <p:cNvSpPr txBox="1"/>
          <p:nvPr/>
        </p:nvSpPr>
        <p:spPr>
          <a:xfrm>
            <a:off x="7723232" y="2743171"/>
            <a:ext cx="130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1. Entender lo que esta sucediendo</a:t>
            </a:r>
            <a:endParaRPr lang="en-US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D852A78-DB5C-4AFA-8714-A2C5EDF1D7E2}"/>
              </a:ext>
            </a:extLst>
          </p:cNvPr>
          <p:cNvSpPr txBox="1"/>
          <p:nvPr/>
        </p:nvSpPr>
        <p:spPr>
          <a:xfrm>
            <a:off x="7658913" y="3828239"/>
            <a:ext cx="114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2. Análisis e Impacto sobre el negocio</a:t>
            </a:r>
            <a:endParaRPr lang="en-US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90028EC-51DD-4EDB-A881-D7770AE39D2E}"/>
              </a:ext>
            </a:extLst>
          </p:cNvPr>
          <p:cNvSpPr txBox="1"/>
          <p:nvPr/>
        </p:nvSpPr>
        <p:spPr>
          <a:xfrm>
            <a:off x="9438585" y="4937323"/>
            <a:ext cx="27315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00B0F0"/>
                </a:solidFill>
                <a:effectLst/>
                <a:latin typeface="Montserrat" panose="00000500000000000000" pitchFamily="2" charset="0"/>
              </a:rPr>
              <a:t>#</a:t>
            </a:r>
            <a:r>
              <a:rPr lang="es-ES" sz="1400" b="1" dirty="0">
                <a:solidFill>
                  <a:srgbClr val="00B0F0"/>
                </a:solidFill>
                <a:latin typeface="Montserrat" panose="00000500000000000000" pitchFamily="2" charset="0"/>
              </a:rPr>
              <a:t>INESTABILIDAD</a:t>
            </a:r>
          </a:p>
          <a:p>
            <a:pPr algn="ctr"/>
            <a:r>
              <a:rPr lang="en-US" sz="1400" b="0" i="0" dirty="0">
                <a:solidFill>
                  <a:srgbClr val="92D050"/>
                </a:solidFill>
                <a:effectLst/>
                <a:latin typeface="Montserrat" panose="00000500000000000000" pitchFamily="2" charset="0"/>
              </a:rPr>
              <a:t>#</a:t>
            </a:r>
            <a:r>
              <a:rPr lang="es-ES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CAMBIO ECONOMICO</a:t>
            </a:r>
          </a:p>
          <a:p>
            <a:pPr algn="ctr"/>
            <a:r>
              <a:rPr lang="en-US" sz="1400" b="0" i="0" dirty="0">
                <a:solidFill>
                  <a:srgbClr val="FFC000"/>
                </a:solidFill>
                <a:effectLst/>
                <a:latin typeface="Montserrat" panose="00000500000000000000" pitchFamily="2" charset="0"/>
              </a:rPr>
              <a:t>#</a:t>
            </a:r>
            <a:r>
              <a:rPr lang="es-ES" sz="1400" b="1" dirty="0">
                <a:solidFill>
                  <a:srgbClr val="FFC000"/>
                </a:solidFill>
                <a:latin typeface="Montserrat" panose="00000500000000000000" pitchFamily="2" charset="0"/>
              </a:rPr>
              <a:t>SOBRECARGA DE INFORMACION</a:t>
            </a:r>
          </a:p>
          <a:p>
            <a:pPr algn="ctr"/>
            <a:r>
              <a:rPr lang="en-US" sz="1400" b="0" i="0" dirty="0">
                <a:solidFill>
                  <a:srgbClr val="DD13CA"/>
                </a:solidFill>
                <a:effectLst/>
                <a:latin typeface="Montserrat" panose="00000500000000000000" pitchFamily="2" charset="0"/>
              </a:rPr>
              <a:t>#</a:t>
            </a:r>
            <a:r>
              <a:rPr lang="es-ES" sz="1400" b="1" dirty="0">
                <a:solidFill>
                  <a:srgbClr val="DD13CA"/>
                </a:solidFill>
                <a:latin typeface="Montserrat" panose="00000500000000000000" pitchFamily="2" charset="0"/>
              </a:rPr>
              <a:t>SITUACION CONFUSA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#</a:t>
            </a:r>
            <a:r>
              <a:rPr lang="es-ES" sz="14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OMPLEJIDAD </a:t>
            </a:r>
          </a:p>
        </p:txBody>
      </p:sp>
      <p:pic>
        <p:nvPicPr>
          <p:cNvPr id="28" name="Graphic 20">
            <a:extLst>
              <a:ext uri="{FF2B5EF4-FFF2-40B4-BE49-F238E27FC236}">
                <a16:creationId xmlns:a16="http://schemas.microsoft.com/office/drawing/2014/main" id="{D613462D-F440-4436-9686-F251E844B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58" y="95476"/>
            <a:ext cx="1440254" cy="609990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C9F0C3DC-DAEE-42F7-9A65-101F81BE1FE7}"/>
              </a:ext>
            </a:extLst>
          </p:cNvPr>
          <p:cNvSpPr/>
          <p:nvPr/>
        </p:nvSpPr>
        <p:spPr>
          <a:xfrm rot="16200000">
            <a:off x="-2002648" y="2739918"/>
            <a:ext cx="5681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Compras en entornos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 VUCA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2AF97A6-CE9F-4055-8E72-6946771AB348}"/>
              </a:ext>
            </a:extLst>
          </p:cNvPr>
          <p:cNvSpPr txBox="1"/>
          <p:nvPr/>
        </p:nvSpPr>
        <p:spPr>
          <a:xfrm>
            <a:off x="123255" y="6052136"/>
            <a:ext cx="136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Núria Romera Martínez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248825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0"/>
            <a:ext cx="1609725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 rot="16200000">
            <a:off x="-919164" y="2515053"/>
            <a:ext cx="3448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VALUE MANAGEMENT   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0" y="5773003"/>
            <a:ext cx="20062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7</a:t>
            </a:fld>
            <a:endParaRPr lang="es-ES" sz="1000" b="1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55" y="176964"/>
            <a:ext cx="1412196" cy="447014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2DD5455-27AD-44BB-87D7-121B34E15730}"/>
              </a:ext>
            </a:extLst>
          </p:cNvPr>
          <p:cNvSpPr/>
          <p:nvPr/>
        </p:nvSpPr>
        <p:spPr>
          <a:xfrm>
            <a:off x="1828800" y="1467947"/>
            <a:ext cx="7486651" cy="4283506"/>
          </a:xfrm>
          <a:prstGeom prst="roundRect">
            <a:avLst>
              <a:gd name="adj" fmla="val 20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74785B-329A-4BE5-BD94-1F8EEB670DFA}"/>
              </a:ext>
            </a:extLst>
          </p:cNvPr>
          <p:cNvSpPr txBox="1"/>
          <p:nvPr/>
        </p:nvSpPr>
        <p:spPr>
          <a:xfrm>
            <a:off x="2225296" y="1674534"/>
            <a:ext cx="622337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i="0" dirty="0" err="1">
                <a:effectLst/>
                <a:latin typeface="Montserrat" panose="00000500000000000000" pitchFamily="2" charset="0"/>
              </a:rPr>
              <a:t>Contratos</a:t>
            </a:r>
            <a:r>
              <a:rPr lang="en-US" sz="1400" dirty="0">
                <a:latin typeface="Montserrat" panose="00000500000000000000" pitchFamily="2" charset="0"/>
              </a:rPr>
              <a:t>:</a:t>
            </a:r>
          </a:p>
          <a:p>
            <a:pPr lvl="1" algn="just"/>
            <a:r>
              <a:rPr lang="en-US" sz="1400" b="0" i="0" dirty="0">
                <a:effectLst/>
                <a:latin typeface="Montserrat" panose="00000500000000000000" pitchFamily="2" charset="0"/>
              </a:rPr>
              <a:t>R</a:t>
            </a:r>
            <a:r>
              <a:rPr lang="es-ES" sz="1400" b="0" i="0" dirty="0" err="1">
                <a:effectLst/>
                <a:latin typeface="Montserrat" panose="00000500000000000000" pitchFamily="2" charset="0"/>
              </a:rPr>
              <a:t>enovación</a:t>
            </a:r>
            <a:r>
              <a:rPr lang="es-ES" sz="1400" b="0" i="0" dirty="0">
                <a:effectLst/>
                <a:latin typeface="Montserrat" panose="00000500000000000000" pitchFamily="2" charset="0"/>
              </a:rPr>
              <a:t> y renegociación de los contratos existentes, fijando precios. En </a:t>
            </a:r>
            <a:r>
              <a:rPr lang="es-ES" sz="1400" b="1" i="1" dirty="0">
                <a:effectLst/>
                <a:latin typeface="Montserrat" panose="00000500000000000000" pitchFamily="2" charset="0"/>
              </a:rPr>
              <a:t>BAT</a:t>
            </a:r>
            <a:r>
              <a:rPr lang="es-ES" sz="1400" b="0" i="0" dirty="0">
                <a:effectLst/>
                <a:latin typeface="Montserrat" panose="00000500000000000000" pitchFamily="2" charset="0"/>
              </a:rPr>
              <a:t> hemos hecho una revisión de </a:t>
            </a:r>
            <a:r>
              <a:rPr lang="es-ES" sz="1400" dirty="0">
                <a:latin typeface="Montserrat" panose="00000500000000000000" pitchFamily="2" charset="0"/>
              </a:rPr>
              <a:t>co</a:t>
            </a:r>
            <a:r>
              <a:rPr lang="es-ES" sz="1400" b="0" i="0" dirty="0">
                <a:effectLst/>
                <a:latin typeface="Montserrat" panose="00000500000000000000" pitchFamily="2" charset="0"/>
              </a:rPr>
              <a:t>ntractos estratégico alargando de 2 a 3 años la duración para lograr un precio estable.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i="0" dirty="0" err="1">
                <a:effectLst/>
                <a:latin typeface="Montserrat" panose="00000500000000000000" pitchFamily="2" charset="0"/>
              </a:rPr>
              <a:t>Negociaciones</a:t>
            </a:r>
            <a:r>
              <a:rPr lang="en-US" sz="1400" b="1" dirty="0">
                <a:latin typeface="Montserrat" panose="00000500000000000000" pitchFamily="2" charset="0"/>
              </a:rPr>
              <a:t>: </a:t>
            </a:r>
          </a:p>
          <a:p>
            <a:pPr lvl="1" algn="just"/>
            <a:r>
              <a:rPr lang="en-US" sz="1400" b="1" dirty="0" err="1">
                <a:latin typeface="Montserrat" panose="00000500000000000000" pitchFamily="2" charset="0"/>
              </a:rPr>
              <a:t>Terminos</a:t>
            </a:r>
            <a:r>
              <a:rPr lang="en-US" sz="1400" b="1" dirty="0">
                <a:latin typeface="Montserrat" panose="00000500000000000000" pitchFamily="2" charset="0"/>
              </a:rPr>
              <a:t> de </a:t>
            </a:r>
            <a:r>
              <a:rPr lang="en-US" sz="1400" b="1" dirty="0" err="1">
                <a:latin typeface="Montserrat" panose="00000500000000000000" pitchFamily="2" charset="0"/>
              </a:rPr>
              <a:t>pago</a:t>
            </a:r>
            <a:r>
              <a:rPr lang="en-US" sz="1400" b="1" dirty="0">
                <a:latin typeface="Montserrat" panose="00000500000000000000" pitchFamily="2" charset="0"/>
              </a:rPr>
              <a:t> 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– 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extendemos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plazos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para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conseguir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mas cashflow,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evitando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pago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inmediato</a:t>
            </a:r>
            <a:r>
              <a:rPr lang="en-US" sz="1400" dirty="0">
                <a:latin typeface="Montserrat" panose="00000500000000000000" pitchFamily="2" charset="0"/>
              </a:rPr>
              <a:t> ó 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30 días. </a:t>
            </a:r>
          </a:p>
          <a:p>
            <a:pPr lvl="1" algn="just"/>
            <a:r>
              <a:rPr lang="en-US" sz="1400" b="1" dirty="0">
                <a:latin typeface="Montserrat" panose="00000500000000000000" pitchFamily="2" charset="0"/>
              </a:rPr>
              <a:t>Rebate 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–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en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cada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proceso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de sourcing </a:t>
            </a:r>
            <a:r>
              <a:rPr lang="en-US" sz="1400" b="0" i="0" dirty="0" err="1">
                <a:effectLst/>
                <a:latin typeface="Montserrat" panose="00000500000000000000" pitchFamily="2" charset="0"/>
              </a:rPr>
              <a:t>donde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 sea possible.</a:t>
            </a:r>
            <a:endParaRPr lang="en-US" sz="1400" b="1" i="0" dirty="0">
              <a:effectLst/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Montserrat" panose="00000500000000000000" pitchFamily="2" charset="0"/>
              </a:rPr>
              <a:t>Desarrollo de Partners y </a:t>
            </a:r>
            <a:r>
              <a:rPr lang="en-US" sz="1400" b="1" i="0" dirty="0" err="1">
                <a:effectLst/>
                <a:latin typeface="Montserrat" panose="00000500000000000000" pitchFamily="2" charset="0"/>
              </a:rPr>
              <a:t>Colaboradores</a:t>
            </a:r>
            <a:r>
              <a:rPr lang="en-US" sz="1400" b="1" i="0" dirty="0">
                <a:effectLst/>
                <a:latin typeface="Montserrat" panose="00000500000000000000" pitchFamily="2" charset="0"/>
              </a:rPr>
              <a:t> </a:t>
            </a:r>
            <a:r>
              <a:rPr lang="en-US" sz="1400" b="0" i="0" dirty="0">
                <a:effectLst/>
                <a:latin typeface="Montserrat" panose="00000500000000000000" pitchFamily="2" charset="0"/>
              </a:rPr>
              <a:t>–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Iniciativa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llevada</a:t>
            </a:r>
            <a:r>
              <a:rPr lang="en-US" sz="1400" dirty="0">
                <a:latin typeface="Montserrat" panose="00000500000000000000" pitchFamily="2" charset="0"/>
              </a:rPr>
              <a:t> a </a:t>
            </a:r>
            <a:r>
              <a:rPr lang="en-US" sz="1400" dirty="0" err="1">
                <a:latin typeface="Montserrat" panose="00000500000000000000" pitchFamily="2" charset="0"/>
              </a:rPr>
              <a:t>cabo</a:t>
            </a:r>
            <a:r>
              <a:rPr lang="en-US" sz="1400" dirty="0">
                <a:latin typeface="Montserrat" panose="00000500000000000000" pitchFamily="2" charset="0"/>
              </a:rPr>
              <a:t> por </a:t>
            </a:r>
            <a:r>
              <a:rPr lang="en-US" sz="1400" b="1" i="1" dirty="0">
                <a:latin typeface="Montserrat" panose="00000500000000000000" pitchFamily="2" charset="0"/>
              </a:rPr>
              <a:t>BAT:</a:t>
            </a:r>
          </a:p>
          <a:p>
            <a:pPr lvl="1" algn="just"/>
            <a:r>
              <a:rPr lang="en-US" sz="1400" b="1" dirty="0">
                <a:latin typeface="Montserrat" panose="00000500000000000000" pitchFamily="2" charset="0"/>
              </a:rPr>
              <a:t>BE Supplier </a:t>
            </a:r>
            <a:r>
              <a:rPr lang="en-US" sz="1400" b="1" dirty="0" err="1">
                <a:latin typeface="Montserrat" panose="00000500000000000000" pitchFamily="2" charset="0"/>
              </a:rPr>
              <a:t>Programme</a:t>
            </a:r>
            <a:r>
              <a:rPr lang="en-US" sz="1400" dirty="0">
                <a:latin typeface="Montserrat" panose="00000500000000000000" pitchFamily="2" charset="0"/>
              </a:rPr>
              <a:t>, </a:t>
            </a:r>
            <a:r>
              <a:rPr lang="en-US" sz="1400" b="1" dirty="0">
                <a:latin typeface="Montserrat" panose="00000500000000000000" pitchFamily="2" charset="0"/>
              </a:rPr>
              <a:t>Partner Campus</a:t>
            </a:r>
            <a:r>
              <a:rPr lang="en-US" sz="1400" dirty="0">
                <a:latin typeface="Montserrat" panose="00000500000000000000" pitchFamily="2" charset="0"/>
              </a:rPr>
              <a:t>, &amp; </a:t>
            </a:r>
            <a:r>
              <a:rPr lang="en-US" sz="1400" b="1" dirty="0">
                <a:latin typeface="Montserrat" panose="00000500000000000000" pitchFamily="2" charset="0"/>
              </a:rPr>
              <a:t>30 </a:t>
            </a:r>
            <a:r>
              <a:rPr lang="en-US" sz="1400" b="1" dirty="0" err="1">
                <a:latin typeface="Montserrat" panose="00000500000000000000" pitchFamily="2" charset="0"/>
              </a:rPr>
              <a:t>minutos</a:t>
            </a:r>
            <a:r>
              <a:rPr lang="en-US" sz="1400" b="1" dirty="0">
                <a:latin typeface="Montserrat" panose="00000500000000000000" pitchFamily="2" charset="0"/>
              </a:rPr>
              <a:t>.</a:t>
            </a:r>
          </a:p>
          <a:p>
            <a:pPr lvl="1" algn="just"/>
            <a:endParaRPr lang="en-US" sz="1400" b="1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Montserrat" panose="00000500000000000000" pitchFamily="2" charset="0"/>
              </a:rPr>
              <a:t>Consolidación</a:t>
            </a:r>
            <a:r>
              <a:rPr lang="en-US" sz="1400" b="1" dirty="0">
                <a:latin typeface="Montserrat" panose="00000500000000000000" pitchFamily="2" charset="0"/>
              </a:rPr>
              <a:t> y </a:t>
            </a:r>
            <a:r>
              <a:rPr lang="en-US" sz="1400" b="1" dirty="0" err="1">
                <a:latin typeface="Montserrat" panose="00000500000000000000" pitchFamily="2" charset="0"/>
              </a:rPr>
              <a:t>desarrollo</a:t>
            </a:r>
            <a:r>
              <a:rPr lang="en-US" sz="1400" b="1" dirty="0">
                <a:latin typeface="Montserrat" panose="00000500000000000000" pitchFamily="2" charset="0"/>
              </a:rPr>
              <a:t> de provedores a </a:t>
            </a:r>
            <a:r>
              <a:rPr lang="en-US" sz="1400" b="1" dirty="0" err="1">
                <a:latin typeface="Montserrat" panose="00000500000000000000" pitchFamily="2" charset="0"/>
              </a:rPr>
              <a:t>nivel</a:t>
            </a:r>
            <a:r>
              <a:rPr lang="en-US" sz="1400" b="1" dirty="0">
                <a:latin typeface="Montserrat" panose="00000500000000000000" pitchFamily="2" charset="0"/>
              </a:rPr>
              <a:t> regional y global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ej</a:t>
            </a:r>
            <a:r>
              <a:rPr lang="en-US" sz="1400" dirty="0">
                <a:latin typeface="Montserrat" panose="00000500000000000000" pitchFamily="2" charset="0"/>
              </a:rPr>
              <a:t>. </a:t>
            </a:r>
            <a:r>
              <a:rPr lang="en-US" sz="1400" b="1" dirty="0">
                <a:latin typeface="Montserrat" panose="00000500000000000000" pitchFamily="2" charset="0"/>
              </a:rPr>
              <a:t>MWP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pasamos</a:t>
            </a:r>
            <a:r>
              <a:rPr lang="en-US" sz="1400" dirty="0">
                <a:latin typeface="Montserrat" panose="00000500000000000000" pitchFamily="2" charset="0"/>
              </a:rPr>
              <a:t> de 7 provedores a 2 provedores para 11 </a:t>
            </a:r>
            <a:r>
              <a:rPr lang="en-US" sz="1400" dirty="0" err="1">
                <a:latin typeface="Montserrat" panose="00000500000000000000" pitchFamily="2" charset="0"/>
              </a:rPr>
              <a:t>países</a:t>
            </a:r>
            <a:r>
              <a:rPr lang="en-US" sz="1400" dirty="0">
                <a:latin typeface="Montserrat" panose="00000500000000000000" pitchFamily="2" charset="0"/>
              </a:rPr>
              <a:t> con un </a:t>
            </a:r>
            <a:r>
              <a:rPr lang="en-US" sz="1400" dirty="0" err="1">
                <a:latin typeface="Montserrat" panose="00000500000000000000" pitchFamily="2" charset="0"/>
              </a:rPr>
              <a:t>ahorro</a:t>
            </a:r>
            <a:r>
              <a:rPr lang="en-US" sz="1400" dirty="0">
                <a:latin typeface="Montserrat" panose="00000500000000000000" pitchFamily="2" charset="0"/>
              </a:rPr>
              <a:t> de 105k€.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19" name="Settings">
            <a:extLst>
              <a:ext uri="{FF2B5EF4-FFF2-40B4-BE49-F238E27FC236}">
                <a16:creationId xmlns:a16="http://schemas.microsoft.com/office/drawing/2014/main" id="{67A6C52C-A3AA-4445-A394-2083DCBAF2A5}"/>
              </a:ext>
            </a:extLst>
          </p:cNvPr>
          <p:cNvGrpSpPr>
            <a:grpSpLocks noChangeAspect="1"/>
          </p:cNvGrpSpPr>
          <p:nvPr/>
        </p:nvGrpSpPr>
        <p:grpSpPr>
          <a:xfrm>
            <a:off x="8129399" y="178576"/>
            <a:ext cx="538466" cy="673083"/>
            <a:chOff x="10786008" y="2265465"/>
            <a:chExt cx="728390" cy="910488"/>
          </a:xfrm>
          <a:solidFill>
            <a:srgbClr val="004F9F"/>
          </a:solidFill>
        </p:grpSpPr>
        <p:sp>
          <p:nvSpPr>
            <p:cNvPr id="20" name="Freeform: Shape 170">
              <a:extLst>
                <a:ext uri="{FF2B5EF4-FFF2-40B4-BE49-F238E27FC236}">
                  <a16:creationId xmlns:a16="http://schemas.microsoft.com/office/drawing/2014/main" id="{ABB7AD53-B2E5-4A3D-B95C-C7ACDE57E629}"/>
                </a:ext>
              </a:extLst>
            </p:cNvPr>
            <p:cNvSpPr/>
            <p:nvPr/>
          </p:nvSpPr>
          <p:spPr>
            <a:xfrm>
              <a:off x="10786008" y="3115253"/>
              <a:ext cx="728390" cy="60699"/>
            </a:xfrm>
            <a:custGeom>
              <a:avLst/>
              <a:gdLst>
                <a:gd name="connsiteX0" fmla="*/ 0 w 728390"/>
                <a:gd name="connsiteY0" fmla="*/ 0 h 60699"/>
                <a:gd name="connsiteX1" fmla="*/ 728390 w 728390"/>
                <a:gd name="connsiteY1" fmla="*/ 0 h 60699"/>
                <a:gd name="connsiteX2" fmla="*/ 728390 w 728390"/>
                <a:gd name="connsiteY2" fmla="*/ 60699 h 60699"/>
                <a:gd name="connsiteX3" fmla="*/ 0 w 728390"/>
                <a:gd name="connsiteY3" fmla="*/ 60699 h 6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390" h="60699">
                  <a:moveTo>
                    <a:pt x="0" y="0"/>
                  </a:moveTo>
                  <a:lnTo>
                    <a:pt x="728390" y="0"/>
                  </a:lnTo>
                  <a:lnTo>
                    <a:pt x="728390" y="60699"/>
                  </a:lnTo>
                  <a:lnTo>
                    <a:pt x="0" y="60699"/>
                  </a:lnTo>
                  <a:close/>
                </a:path>
              </a:pathLst>
            </a:custGeom>
            <a:grpFill/>
            <a:ln w="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171">
              <a:extLst>
                <a:ext uri="{FF2B5EF4-FFF2-40B4-BE49-F238E27FC236}">
                  <a16:creationId xmlns:a16="http://schemas.microsoft.com/office/drawing/2014/main" id="{CFD977C3-A0D3-4E69-9193-7A47B8C5AB97}"/>
                </a:ext>
              </a:extLst>
            </p:cNvPr>
            <p:cNvSpPr/>
            <p:nvPr/>
          </p:nvSpPr>
          <p:spPr>
            <a:xfrm>
              <a:off x="10786008" y="2265465"/>
              <a:ext cx="728390" cy="728390"/>
            </a:xfrm>
            <a:custGeom>
              <a:avLst/>
              <a:gdLst>
                <a:gd name="connsiteX0" fmla="*/ 370265 w 728390"/>
                <a:gd name="connsiteY0" fmla="*/ 58878 h 728390"/>
                <a:gd name="connsiteX1" fmla="*/ 401161 w 728390"/>
                <a:gd name="connsiteY1" fmla="*/ 131232 h 728390"/>
                <a:gd name="connsiteX2" fmla="*/ 411267 w 728390"/>
                <a:gd name="connsiteY2" fmla="*/ 154904 h 728390"/>
                <a:gd name="connsiteX3" fmla="*/ 435547 w 728390"/>
                <a:gd name="connsiteY3" fmla="*/ 163584 h 728390"/>
                <a:gd name="connsiteX4" fmla="*/ 455123 w 728390"/>
                <a:gd name="connsiteY4" fmla="*/ 171597 h 728390"/>
                <a:gd name="connsiteX5" fmla="*/ 478826 w 728390"/>
                <a:gd name="connsiteY5" fmla="*/ 183069 h 728390"/>
                <a:gd name="connsiteX6" fmla="*/ 503105 w 728390"/>
                <a:gd name="connsiteY6" fmla="*/ 173053 h 728390"/>
                <a:gd name="connsiteX7" fmla="*/ 575186 w 728390"/>
                <a:gd name="connsiteY7" fmla="*/ 143372 h 728390"/>
                <a:gd name="connsiteX8" fmla="*/ 584290 w 728390"/>
                <a:gd name="connsiteY8" fmla="*/ 152476 h 728390"/>
                <a:gd name="connsiteX9" fmla="*/ 554851 w 728390"/>
                <a:gd name="connsiteY9" fmla="*/ 225771 h 728390"/>
                <a:gd name="connsiteX10" fmla="*/ 545140 w 728390"/>
                <a:gd name="connsiteY10" fmla="*/ 250050 h 728390"/>
                <a:gd name="connsiteX11" fmla="*/ 556490 w 728390"/>
                <a:gd name="connsiteY11" fmla="*/ 273480 h 728390"/>
                <a:gd name="connsiteX12" fmla="*/ 564108 w 728390"/>
                <a:gd name="connsiteY12" fmla="*/ 292358 h 728390"/>
                <a:gd name="connsiteX13" fmla="*/ 572818 w 728390"/>
                <a:gd name="connsiteY13" fmla="*/ 317032 h 728390"/>
                <a:gd name="connsiteX14" fmla="*/ 597098 w 728390"/>
                <a:gd name="connsiteY14" fmla="*/ 327078 h 728390"/>
                <a:gd name="connsiteX15" fmla="*/ 669694 w 728390"/>
                <a:gd name="connsiteY15" fmla="*/ 357427 h 728390"/>
                <a:gd name="connsiteX16" fmla="*/ 669694 w 728390"/>
                <a:gd name="connsiteY16" fmla="*/ 370265 h 728390"/>
                <a:gd name="connsiteX17" fmla="*/ 596643 w 728390"/>
                <a:gd name="connsiteY17" fmla="*/ 401434 h 728390"/>
                <a:gd name="connsiteX18" fmla="*/ 572970 w 728390"/>
                <a:gd name="connsiteY18" fmla="*/ 411510 h 728390"/>
                <a:gd name="connsiteX19" fmla="*/ 564290 w 728390"/>
                <a:gd name="connsiteY19" fmla="*/ 435790 h 728390"/>
                <a:gd name="connsiteX20" fmla="*/ 556430 w 728390"/>
                <a:gd name="connsiteY20" fmla="*/ 455608 h 728390"/>
                <a:gd name="connsiteX21" fmla="*/ 545473 w 728390"/>
                <a:gd name="connsiteY21" fmla="*/ 479068 h 728390"/>
                <a:gd name="connsiteX22" fmla="*/ 555337 w 728390"/>
                <a:gd name="connsiteY22" fmla="*/ 502984 h 728390"/>
                <a:gd name="connsiteX23" fmla="*/ 585171 w 728390"/>
                <a:gd name="connsiteY23" fmla="*/ 575337 h 728390"/>
                <a:gd name="connsiteX24" fmla="*/ 576066 w 728390"/>
                <a:gd name="connsiteY24" fmla="*/ 584442 h 728390"/>
                <a:gd name="connsiteX25" fmla="*/ 502923 w 728390"/>
                <a:gd name="connsiteY25" fmla="*/ 555155 h 728390"/>
                <a:gd name="connsiteX26" fmla="*/ 478947 w 728390"/>
                <a:gd name="connsiteY26" fmla="*/ 545534 h 728390"/>
                <a:gd name="connsiteX27" fmla="*/ 455639 w 728390"/>
                <a:gd name="connsiteY27" fmla="*/ 556672 h 728390"/>
                <a:gd name="connsiteX28" fmla="*/ 435213 w 728390"/>
                <a:gd name="connsiteY28" fmla="*/ 565110 h 728390"/>
                <a:gd name="connsiteX29" fmla="*/ 411176 w 728390"/>
                <a:gd name="connsiteY29" fmla="*/ 574032 h 728390"/>
                <a:gd name="connsiteX30" fmla="*/ 401343 w 728390"/>
                <a:gd name="connsiteY30" fmla="*/ 597675 h 728390"/>
                <a:gd name="connsiteX31" fmla="*/ 371176 w 728390"/>
                <a:gd name="connsiteY31" fmla="*/ 669512 h 728390"/>
                <a:gd name="connsiteX32" fmla="*/ 358125 w 728390"/>
                <a:gd name="connsiteY32" fmla="*/ 669512 h 728390"/>
                <a:gd name="connsiteX33" fmla="*/ 327472 w 728390"/>
                <a:gd name="connsiteY33" fmla="*/ 597493 h 728390"/>
                <a:gd name="connsiteX34" fmla="*/ 317184 w 728390"/>
                <a:gd name="connsiteY34" fmla="*/ 573395 h 728390"/>
                <a:gd name="connsiteX35" fmla="*/ 292418 w 728390"/>
                <a:gd name="connsiteY35" fmla="*/ 564927 h 728390"/>
                <a:gd name="connsiteX36" fmla="*/ 272054 w 728390"/>
                <a:gd name="connsiteY36" fmla="*/ 556946 h 728390"/>
                <a:gd name="connsiteX37" fmla="*/ 248503 w 728390"/>
                <a:gd name="connsiteY37" fmla="*/ 545777 h 728390"/>
                <a:gd name="connsiteX38" fmla="*/ 224405 w 728390"/>
                <a:gd name="connsiteY38" fmla="*/ 555701 h 728390"/>
                <a:gd name="connsiteX39" fmla="*/ 153205 w 728390"/>
                <a:gd name="connsiteY39" fmla="*/ 585019 h 728390"/>
                <a:gd name="connsiteX40" fmla="*/ 144100 w 728390"/>
                <a:gd name="connsiteY40" fmla="*/ 575914 h 728390"/>
                <a:gd name="connsiteX41" fmla="*/ 172932 w 728390"/>
                <a:gd name="connsiteY41" fmla="*/ 504046 h 728390"/>
                <a:gd name="connsiteX42" fmla="*/ 182614 w 728390"/>
                <a:gd name="connsiteY42" fmla="*/ 479766 h 728390"/>
                <a:gd name="connsiteX43" fmla="*/ 171263 w 728390"/>
                <a:gd name="connsiteY43" fmla="*/ 456337 h 728390"/>
                <a:gd name="connsiteX44" fmla="*/ 162644 w 728390"/>
                <a:gd name="connsiteY44" fmla="*/ 435092 h 728390"/>
                <a:gd name="connsiteX45" fmla="*/ 153872 w 728390"/>
                <a:gd name="connsiteY45" fmla="*/ 410539 h 728390"/>
                <a:gd name="connsiteX46" fmla="*/ 129805 w 728390"/>
                <a:gd name="connsiteY46" fmla="*/ 400524 h 728390"/>
                <a:gd name="connsiteX47" fmla="*/ 58878 w 728390"/>
                <a:gd name="connsiteY47" fmla="*/ 371176 h 728390"/>
                <a:gd name="connsiteX48" fmla="*/ 58878 w 728390"/>
                <a:gd name="connsiteY48" fmla="*/ 358125 h 728390"/>
                <a:gd name="connsiteX49" fmla="*/ 130200 w 728390"/>
                <a:gd name="connsiteY49" fmla="*/ 327776 h 728390"/>
                <a:gd name="connsiteX50" fmla="*/ 153903 w 728390"/>
                <a:gd name="connsiteY50" fmla="*/ 317639 h 728390"/>
                <a:gd name="connsiteX51" fmla="*/ 162522 w 728390"/>
                <a:gd name="connsiteY51" fmla="*/ 293359 h 728390"/>
                <a:gd name="connsiteX52" fmla="*/ 171081 w 728390"/>
                <a:gd name="connsiteY52" fmla="*/ 272115 h 728390"/>
                <a:gd name="connsiteX53" fmla="*/ 182553 w 728390"/>
                <a:gd name="connsiteY53" fmla="*/ 248412 h 728390"/>
                <a:gd name="connsiteX54" fmla="*/ 172538 w 728390"/>
                <a:gd name="connsiteY54" fmla="*/ 224132 h 728390"/>
                <a:gd name="connsiteX55" fmla="*/ 143341 w 728390"/>
                <a:gd name="connsiteY55" fmla="*/ 153205 h 728390"/>
                <a:gd name="connsiteX56" fmla="*/ 152446 w 728390"/>
                <a:gd name="connsiteY56" fmla="*/ 144100 h 728390"/>
                <a:gd name="connsiteX57" fmla="*/ 224587 w 728390"/>
                <a:gd name="connsiteY57" fmla="*/ 172993 h 728390"/>
                <a:gd name="connsiteX58" fmla="*/ 248503 w 728390"/>
                <a:gd name="connsiteY58" fmla="*/ 182583 h 728390"/>
                <a:gd name="connsiteX59" fmla="*/ 271781 w 728390"/>
                <a:gd name="connsiteY59" fmla="*/ 171536 h 728390"/>
                <a:gd name="connsiteX60" fmla="*/ 292509 w 728390"/>
                <a:gd name="connsiteY60" fmla="*/ 163220 h 728390"/>
                <a:gd name="connsiteX61" fmla="*/ 317214 w 728390"/>
                <a:gd name="connsiteY61" fmla="*/ 154510 h 728390"/>
                <a:gd name="connsiteX62" fmla="*/ 327290 w 728390"/>
                <a:gd name="connsiteY62" fmla="*/ 130230 h 728390"/>
                <a:gd name="connsiteX63" fmla="*/ 357184 w 728390"/>
                <a:gd name="connsiteY63" fmla="*/ 58666 h 728390"/>
                <a:gd name="connsiteX64" fmla="*/ 370265 w 728390"/>
                <a:gd name="connsiteY64" fmla="*/ 58666 h 728390"/>
                <a:gd name="connsiteX65" fmla="*/ 363619 w 728390"/>
                <a:gd name="connsiteY65" fmla="*/ 512999 h 728390"/>
                <a:gd name="connsiteX66" fmla="*/ 512514 w 728390"/>
                <a:gd name="connsiteY66" fmla="*/ 363861 h 728390"/>
                <a:gd name="connsiteX67" fmla="*/ 363376 w 728390"/>
                <a:gd name="connsiteY67" fmla="*/ 214966 h 728390"/>
                <a:gd name="connsiteX68" fmla="*/ 214481 w 728390"/>
                <a:gd name="connsiteY68" fmla="*/ 364104 h 728390"/>
                <a:gd name="connsiteX69" fmla="*/ 214481 w 728390"/>
                <a:gd name="connsiteY69" fmla="*/ 364195 h 728390"/>
                <a:gd name="connsiteX70" fmla="*/ 363467 w 728390"/>
                <a:gd name="connsiteY70" fmla="*/ 513212 h 728390"/>
                <a:gd name="connsiteX71" fmla="*/ 408991 w 728390"/>
                <a:gd name="connsiteY71" fmla="*/ 0 h 728390"/>
                <a:gd name="connsiteX72" fmla="*/ 317942 w 728390"/>
                <a:gd name="connsiteY72" fmla="*/ 0 h 728390"/>
                <a:gd name="connsiteX73" fmla="*/ 272964 w 728390"/>
                <a:gd name="connsiteY73" fmla="*/ 107771 h 728390"/>
                <a:gd name="connsiteX74" fmla="*/ 246560 w 728390"/>
                <a:gd name="connsiteY74" fmla="*/ 118424 h 728390"/>
                <a:gd name="connsiteX75" fmla="*/ 138333 w 728390"/>
                <a:gd name="connsiteY75" fmla="*/ 74964 h 728390"/>
                <a:gd name="connsiteX76" fmla="*/ 73962 w 728390"/>
                <a:gd name="connsiteY76" fmla="*/ 139335 h 728390"/>
                <a:gd name="connsiteX77" fmla="*/ 118090 w 728390"/>
                <a:gd name="connsiteY77" fmla="*/ 246560 h 728390"/>
                <a:gd name="connsiteX78" fmla="*/ 107043 w 728390"/>
                <a:gd name="connsiteY78" fmla="*/ 273571 h 728390"/>
                <a:gd name="connsiteX79" fmla="*/ 0 w 728390"/>
                <a:gd name="connsiteY79" fmla="*/ 319369 h 728390"/>
                <a:gd name="connsiteX80" fmla="*/ 0 w 728390"/>
                <a:gd name="connsiteY80" fmla="*/ 410418 h 728390"/>
                <a:gd name="connsiteX81" fmla="*/ 107134 w 728390"/>
                <a:gd name="connsiteY81" fmla="*/ 455244 h 728390"/>
                <a:gd name="connsiteX82" fmla="*/ 118242 w 728390"/>
                <a:gd name="connsiteY82" fmla="*/ 482255 h 728390"/>
                <a:gd name="connsiteX83" fmla="*/ 74964 w 728390"/>
                <a:gd name="connsiteY83" fmla="*/ 590027 h 728390"/>
                <a:gd name="connsiteX84" fmla="*/ 139335 w 728390"/>
                <a:gd name="connsiteY84" fmla="*/ 654398 h 728390"/>
                <a:gd name="connsiteX85" fmla="*/ 246833 w 728390"/>
                <a:gd name="connsiteY85" fmla="*/ 610027 h 728390"/>
                <a:gd name="connsiteX86" fmla="*/ 273329 w 728390"/>
                <a:gd name="connsiteY86" fmla="*/ 620498 h 728390"/>
                <a:gd name="connsiteX87" fmla="*/ 319399 w 728390"/>
                <a:gd name="connsiteY87" fmla="*/ 728390 h 728390"/>
                <a:gd name="connsiteX88" fmla="*/ 410448 w 728390"/>
                <a:gd name="connsiteY88" fmla="*/ 728390 h 728390"/>
                <a:gd name="connsiteX89" fmla="*/ 455548 w 728390"/>
                <a:gd name="connsiteY89" fmla="*/ 620103 h 728390"/>
                <a:gd name="connsiteX90" fmla="*/ 480889 w 728390"/>
                <a:gd name="connsiteY90" fmla="*/ 609602 h 728390"/>
                <a:gd name="connsiteX91" fmla="*/ 590148 w 728390"/>
                <a:gd name="connsiteY91" fmla="*/ 653336 h 728390"/>
                <a:gd name="connsiteX92" fmla="*/ 654550 w 728390"/>
                <a:gd name="connsiteY92" fmla="*/ 588964 h 728390"/>
                <a:gd name="connsiteX93" fmla="*/ 609723 w 728390"/>
                <a:gd name="connsiteY93" fmla="*/ 480313 h 728390"/>
                <a:gd name="connsiteX94" fmla="*/ 619678 w 728390"/>
                <a:gd name="connsiteY94" fmla="*/ 455426 h 728390"/>
                <a:gd name="connsiteX95" fmla="*/ 728390 w 728390"/>
                <a:gd name="connsiteY95" fmla="*/ 409022 h 728390"/>
                <a:gd name="connsiteX96" fmla="*/ 728390 w 728390"/>
                <a:gd name="connsiteY96" fmla="*/ 317973 h 728390"/>
                <a:gd name="connsiteX97" fmla="*/ 619557 w 728390"/>
                <a:gd name="connsiteY97" fmla="*/ 272661 h 728390"/>
                <a:gd name="connsiteX98" fmla="*/ 609420 w 728390"/>
                <a:gd name="connsiteY98" fmla="*/ 247744 h 728390"/>
                <a:gd name="connsiteX99" fmla="*/ 653336 w 728390"/>
                <a:gd name="connsiteY99" fmla="*/ 138485 h 728390"/>
                <a:gd name="connsiteX100" fmla="*/ 588964 w 728390"/>
                <a:gd name="connsiteY100" fmla="*/ 73962 h 728390"/>
                <a:gd name="connsiteX101" fmla="*/ 480586 w 728390"/>
                <a:gd name="connsiteY101" fmla="*/ 118606 h 728390"/>
                <a:gd name="connsiteX102" fmla="*/ 455244 w 728390"/>
                <a:gd name="connsiteY102" fmla="*/ 108105 h 728390"/>
                <a:gd name="connsiteX103" fmla="*/ 409022 w 728390"/>
                <a:gd name="connsiteY103" fmla="*/ 0 h 728390"/>
                <a:gd name="connsiteX104" fmla="*/ 363467 w 728390"/>
                <a:gd name="connsiteY104" fmla="*/ 454334 h 728390"/>
                <a:gd name="connsiteX105" fmla="*/ 273329 w 728390"/>
                <a:gd name="connsiteY105" fmla="*/ 364195 h 728390"/>
                <a:gd name="connsiteX106" fmla="*/ 363467 w 728390"/>
                <a:gd name="connsiteY106" fmla="*/ 274057 h 728390"/>
                <a:gd name="connsiteX107" fmla="*/ 453605 w 728390"/>
                <a:gd name="connsiteY107" fmla="*/ 364195 h 728390"/>
                <a:gd name="connsiteX108" fmla="*/ 363467 w 728390"/>
                <a:gd name="connsiteY108" fmla="*/ 454334 h 7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28390" h="728390">
                  <a:moveTo>
                    <a:pt x="370265" y="58878"/>
                  </a:moveTo>
                  <a:lnTo>
                    <a:pt x="401161" y="131232"/>
                  </a:lnTo>
                  <a:lnTo>
                    <a:pt x="411267" y="154904"/>
                  </a:lnTo>
                  <a:lnTo>
                    <a:pt x="435547" y="163584"/>
                  </a:lnTo>
                  <a:cubicBezTo>
                    <a:pt x="442215" y="165891"/>
                    <a:pt x="448752" y="168565"/>
                    <a:pt x="455123" y="171597"/>
                  </a:cubicBezTo>
                  <a:lnTo>
                    <a:pt x="478826" y="183069"/>
                  </a:lnTo>
                  <a:lnTo>
                    <a:pt x="503105" y="173053"/>
                  </a:lnTo>
                  <a:lnTo>
                    <a:pt x="575186" y="143372"/>
                  </a:lnTo>
                  <a:lnTo>
                    <a:pt x="584290" y="152476"/>
                  </a:lnTo>
                  <a:lnTo>
                    <a:pt x="554851" y="225771"/>
                  </a:lnTo>
                  <a:lnTo>
                    <a:pt x="545140" y="250050"/>
                  </a:lnTo>
                  <a:lnTo>
                    <a:pt x="556490" y="273480"/>
                  </a:lnTo>
                  <a:cubicBezTo>
                    <a:pt x="559370" y="279629"/>
                    <a:pt x="561914" y="285933"/>
                    <a:pt x="564108" y="292358"/>
                  </a:cubicBezTo>
                  <a:lnTo>
                    <a:pt x="572818" y="317032"/>
                  </a:lnTo>
                  <a:lnTo>
                    <a:pt x="597098" y="327078"/>
                  </a:lnTo>
                  <a:lnTo>
                    <a:pt x="669694" y="357427"/>
                  </a:lnTo>
                  <a:lnTo>
                    <a:pt x="669694" y="370265"/>
                  </a:lnTo>
                  <a:lnTo>
                    <a:pt x="596643" y="401434"/>
                  </a:lnTo>
                  <a:lnTo>
                    <a:pt x="572970" y="411510"/>
                  </a:lnTo>
                  <a:lnTo>
                    <a:pt x="564290" y="435790"/>
                  </a:lnTo>
                  <a:cubicBezTo>
                    <a:pt x="561953" y="442406"/>
                    <a:pt x="559343" y="449387"/>
                    <a:pt x="556430" y="455608"/>
                  </a:cubicBezTo>
                  <a:lnTo>
                    <a:pt x="545473" y="479068"/>
                  </a:lnTo>
                  <a:lnTo>
                    <a:pt x="555337" y="502984"/>
                  </a:lnTo>
                  <a:lnTo>
                    <a:pt x="585171" y="575337"/>
                  </a:lnTo>
                  <a:lnTo>
                    <a:pt x="576066" y="584442"/>
                  </a:lnTo>
                  <a:lnTo>
                    <a:pt x="502923" y="555155"/>
                  </a:lnTo>
                  <a:lnTo>
                    <a:pt x="478947" y="545534"/>
                  </a:lnTo>
                  <a:lnTo>
                    <a:pt x="455639" y="556672"/>
                  </a:lnTo>
                  <a:cubicBezTo>
                    <a:pt x="450236" y="559252"/>
                    <a:pt x="443924" y="561862"/>
                    <a:pt x="435213" y="565110"/>
                  </a:cubicBezTo>
                  <a:lnTo>
                    <a:pt x="411176" y="574032"/>
                  </a:lnTo>
                  <a:lnTo>
                    <a:pt x="401343" y="597675"/>
                  </a:lnTo>
                  <a:lnTo>
                    <a:pt x="371176" y="669512"/>
                  </a:lnTo>
                  <a:lnTo>
                    <a:pt x="358125" y="669512"/>
                  </a:lnTo>
                  <a:lnTo>
                    <a:pt x="327472" y="597493"/>
                  </a:lnTo>
                  <a:lnTo>
                    <a:pt x="317184" y="573395"/>
                  </a:lnTo>
                  <a:lnTo>
                    <a:pt x="292418" y="564927"/>
                  </a:lnTo>
                  <a:cubicBezTo>
                    <a:pt x="285487" y="562648"/>
                    <a:pt x="278688" y="559984"/>
                    <a:pt x="272054" y="556946"/>
                  </a:cubicBezTo>
                  <a:lnTo>
                    <a:pt x="248503" y="545777"/>
                  </a:lnTo>
                  <a:lnTo>
                    <a:pt x="224405" y="555701"/>
                  </a:lnTo>
                  <a:lnTo>
                    <a:pt x="153205" y="585019"/>
                  </a:lnTo>
                  <a:lnTo>
                    <a:pt x="144100" y="575914"/>
                  </a:lnTo>
                  <a:lnTo>
                    <a:pt x="172932" y="504046"/>
                  </a:lnTo>
                  <a:lnTo>
                    <a:pt x="182614" y="479766"/>
                  </a:lnTo>
                  <a:lnTo>
                    <a:pt x="171263" y="456337"/>
                  </a:lnTo>
                  <a:cubicBezTo>
                    <a:pt x="168000" y="449420"/>
                    <a:pt x="165120" y="442327"/>
                    <a:pt x="162644" y="435092"/>
                  </a:cubicBezTo>
                  <a:lnTo>
                    <a:pt x="153872" y="410539"/>
                  </a:lnTo>
                  <a:lnTo>
                    <a:pt x="129805" y="400524"/>
                  </a:lnTo>
                  <a:lnTo>
                    <a:pt x="58878" y="371176"/>
                  </a:lnTo>
                  <a:lnTo>
                    <a:pt x="58878" y="358125"/>
                  </a:lnTo>
                  <a:lnTo>
                    <a:pt x="130200" y="327776"/>
                  </a:lnTo>
                  <a:lnTo>
                    <a:pt x="153903" y="317639"/>
                  </a:lnTo>
                  <a:lnTo>
                    <a:pt x="162522" y="293359"/>
                  </a:lnTo>
                  <a:cubicBezTo>
                    <a:pt x="164971" y="286121"/>
                    <a:pt x="167830" y="279028"/>
                    <a:pt x="171081" y="272115"/>
                  </a:cubicBezTo>
                  <a:lnTo>
                    <a:pt x="182553" y="248412"/>
                  </a:lnTo>
                  <a:lnTo>
                    <a:pt x="172538" y="224132"/>
                  </a:lnTo>
                  <a:lnTo>
                    <a:pt x="143341" y="153205"/>
                  </a:lnTo>
                  <a:lnTo>
                    <a:pt x="152446" y="144100"/>
                  </a:lnTo>
                  <a:lnTo>
                    <a:pt x="224587" y="172993"/>
                  </a:lnTo>
                  <a:lnTo>
                    <a:pt x="248503" y="182583"/>
                  </a:lnTo>
                  <a:lnTo>
                    <a:pt x="271781" y="171536"/>
                  </a:lnTo>
                  <a:cubicBezTo>
                    <a:pt x="278540" y="168404"/>
                    <a:pt x="285459" y="165627"/>
                    <a:pt x="292509" y="163220"/>
                  </a:cubicBezTo>
                  <a:lnTo>
                    <a:pt x="317214" y="154510"/>
                  </a:lnTo>
                  <a:lnTo>
                    <a:pt x="327290" y="130230"/>
                  </a:lnTo>
                  <a:lnTo>
                    <a:pt x="357184" y="58666"/>
                  </a:lnTo>
                  <a:lnTo>
                    <a:pt x="370265" y="58666"/>
                  </a:lnTo>
                  <a:moveTo>
                    <a:pt x="363619" y="512999"/>
                  </a:moveTo>
                  <a:cubicBezTo>
                    <a:pt x="445918" y="512933"/>
                    <a:pt x="512580" y="446160"/>
                    <a:pt x="512514" y="363861"/>
                  </a:cubicBezTo>
                  <a:cubicBezTo>
                    <a:pt x="512447" y="281562"/>
                    <a:pt x="445675" y="214899"/>
                    <a:pt x="363376" y="214966"/>
                  </a:cubicBezTo>
                  <a:cubicBezTo>
                    <a:pt x="281077" y="215033"/>
                    <a:pt x="214414" y="281805"/>
                    <a:pt x="214481" y="364104"/>
                  </a:cubicBezTo>
                  <a:cubicBezTo>
                    <a:pt x="214481" y="364135"/>
                    <a:pt x="214481" y="364165"/>
                    <a:pt x="214481" y="364195"/>
                  </a:cubicBezTo>
                  <a:cubicBezTo>
                    <a:pt x="214566" y="446449"/>
                    <a:pt x="281213" y="513112"/>
                    <a:pt x="363467" y="513212"/>
                  </a:cubicBezTo>
                  <a:moveTo>
                    <a:pt x="408991" y="0"/>
                  </a:moveTo>
                  <a:lnTo>
                    <a:pt x="317942" y="0"/>
                  </a:lnTo>
                  <a:lnTo>
                    <a:pt x="272964" y="107771"/>
                  </a:lnTo>
                  <a:cubicBezTo>
                    <a:pt x="263984" y="110863"/>
                    <a:pt x="255170" y="114418"/>
                    <a:pt x="246560" y="118424"/>
                  </a:cubicBezTo>
                  <a:lnTo>
                    <a:pt x="138333" y="74964"/>
                  </a:lnTo>
                  <a:lnTo>
                    <a:pt x="73962" y="139335"/>
                  </a:lnTo>
                  <a:lnTo>
                    <a:pt x="118090" y="246560"/>
                  </a:lnTo>
                  <a:cubicBezTo>
                    <a:pt x="113914" y="255355"/>
                    <a:pt x="110227" y="264372"/>
                    <a:pt x="107043" y="273571"/>
                  </a:cubicBezTo>
                  <a:lnTo>
                    <a:pt x="0" y="319369"/>
                  </a:lnTo>
                  <a:lnTo>
                    <a:pt x="0" y="410418"/>
                  </a:lnTo>
                  <a:lnTo>
                    <a:pt x="107134" y="455244"/>
                  </a:lnTo>
                  <a:cubicBezTo>
                    <a:pt x="110357" y="464437"/>
                    <a:pt x="114066" y="473454"/>
                    <a:pt x="118242" y="482255"/>
                  </a:cubicBezTo>
                  <a:lnTo>
                    <a:pt x="74964" y="590027"/>
                  </a:lnTo>
                  <a:lnTo>
                    <a:pt x="139335" y="654398"/>
                  </a:lnTo>
                  <a:lnTo>
                    <a:pt x="246833" y="610027"/>
                  </a:lnTo>
                  <a:cubicBezTo>
                    <a:pt x="255456" y="614024"/>
                    <a:pt x="264303" y="617520"/>
                    <a:pt x="273329" y="620498"/>
                  </a:cubicBezTo>
                  <a:lnTo>
                    <a:pt x="319399" y="728390"/>
                  </a:lnTo>
                  <a:lnTo>
                    <a:pt x="410448" y="728390"/>
                  </a:lnTo>
                  <a:lnTo>
                    <a:pt x="455548" y="620103"/>
                  </a:lnTo>
                  <a:cubicBezTo>
                    <a:pt x="464167" y="616886"/>
                    <a:pt x="472695" y="613517"/>
                    <a:pt x="480889" y="609602"/>
                  </a:cubicBezTo>
                  <a:lnTo>
                    <a:pt x="590148" y="653336"/>
                  </a:lnTo>
                  <a:lnTo>
                    <a:pt x="654550" y="588964"/>
                  </a:lnTo>
                  <a:lnTo>
                    <a:pt x="609723" y="480313"/>
                  </a:lnTo>
                  <a:cubicBezTo>
                    <a:pt x="613548" y="472149"/>
                    <a:pt x="616674" y="463863"/>
                    <a:pt x="619678" y="455426"/>
                  </a:cubicBezTo>
                  <a:lnTo>
                    <a:pt x="728390" y="409022"/>
                  </a:lnTo>
                  <a:lnTo>
                    <a:pt x="728390" y="317973"/>
                  </a:lnTo>
                  <a:lnTo>
                    <a:pt x="619557" y="272661"/>
                  </a:lnTo>
                  <a:cubicBezTo>
                    <a:pt x="616655" y="264169"/>
                    <a:pt x="613271" y="255850"/>
                    <a:pt x="609420" y="247744"/>
                  </a:cubicBezTo>
                  <a:lnTo>
                    <a:pt x="653336" y="138485"/>
                  </a:lnTo>
                  <a:lnTo>
                    <a:pt x="588964" y="73962"/>
                  </a:lnTo>
                  <a:lnTo>
                    <a:pt x="480586" y="118606"/>
                  </a:lnTo>
                  <a:cubicBezTo>
                    <a:pt x="472331" y="114660"/>
                    <a:pt x="463872" y="111155"/>
                    <a:pt x="455244" y="108105"/>
                  </a:cubicBezTo>
                  <a:lnTo>
                    <a:pt x="409022" y="0"/>
                  </a:lnTo>
                  <a:close/>
                  <a:moveTo>
                    <a:pt x="363467" y="454334"/>
                  </a:moveTo>
                  <a:cubicBezTo>
                    <a:pt x="313684" y="454334"/>
                    <a:pt x="273329" y="413978"/>
                    <a:pt x="273329" y="364195"/>
                  </a:cubicBezTo>
                  <a:cubicBezTo>
                    <a:pt x="273329" y="314413"/>
                    <a:pt x="313684" y="274057"/>
                    <a:pt x="363467" y="274057"/>
                  </a:cubicBezTo>
                  <a:cubicBezTo>
                    <a:pt x="413249" y="274057"/>
                    <a:pt x="453605" y="314413"/>
                    <a:pt x="453605" y="364195"/>
                  </a:cubicBezTo>
                  <a:cubicBezTo>
                    <a:pt x="453605" y="413978"/>
                    <a:pt x="413249" y="454334"/>
                    <a:pt x="363467" y="454334"/>
                  </a:cubicBezTo>
                  <a:close/>
                </a:path>
              </a:pathLst>
            </a:custGeom>
            <a:solidFill>
              <a:srgbClr val="EF7D00"/>
            </a:solidFill>
            <a:ln w="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ECAFA9-BACF-433C-82CD-EA7C39B0AE34}"/>
              </a:ext>
            </a:extLst>
          </p:cNvPr>
          <p:cNvSpPr txBox="1"/>
          <p:nvPr/>
        </p:nvSpPr>
        <p:spPr>
          <a:xfrm>
            <a:off x="2927821" y="5982256"/>
            <a:ext cx="863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Montserrat" panose="00000500000000000000" pitchFamily="2" charset="0"/>
                <a:ea typeface="+mj-ea"/>
              </a:rPr>
              <a:t>Forget the breakthroughs: whoever tries the most stuff wins</a:t>
            </a:r>
          </a:p>
          <a:p>
            <a:endParaRPr lang="en-US" dirty="0"/>
          </a:p>
        </p:txBody>
      </p:sp>
      <p:sp>
        <p:nvSpPr>
          <p:cNvPr id="23" name="Google Shape;106;p14">
            <a:extLst>
              <a:ext uri="{FF2B5EF4-FFF2-40B4-BE49-F238E27FC236}">
                <a16:creationId xmlns:a16="http://schemas.microsoft.com/office/drawing/2014/main" id="{B4220B04-BF9E-41FA-9476-59CC28373F62}"/>
              </a:ext>
            </a:extLst>
          </p:cNvPr>
          <p:cNvSpPr/>
          <p:nvPr/>
        </p:nvSpPr>
        <p:spPr>
          <a:xfrm>
            <a:off x="2624041" y="5980002"/>
            <a:ext cx="379035" cy="388311"/>
          </a:xfrm>
          <a:prstGeom prst="chevron">
            <a:avLst>
              <a:gd name="adj" fmla="val 50000"/>
            </a:avLst>
          </a:prstGeom>
          <a:solidFill>
            <a:srgbClr val="02B1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106;p14">
            <a:extLst>
              <a:ext uri="{FF2B5EF4-FFF2-40B4-BE49-F238E27FC236}">
                <a16:creationId xmlns:a16="http://schemas.microsoft.com/office/drawing/2014/main" id="{F6E4C824-A4F2-40A8-90CB-66493981F35A}"/>
              </a:ext>
            </a:extLst>
          </p:cNvPr>
          <p:cNvSpPr/>
          <p:nvPr/>
        </p:nvSpPr>
        <p:spPr>
          <a:xfrm flipH="1">
            <a:off x="10358034" y="5980003"/>
            <a:ext cx="379035" cy="388311"/>
          </a:xfrm>
          <a:prstGeom prst="chevron">
            <a:avLst>
              <a:gd name="adj" fmla="val 50000"/>
            </a:avLst>
          </a:prstGeom>
          <a:solidFill>
            <a:srgbClr val="02B1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" name="Picture 2" descr="Ver las imágenes de origen">
            <a:extLst>
              <a:ext uri="{FF2B5EF4-FFF2-40B4-BE49-F238E27FC236}">
                <a16:creationId xmlns:a16="http://schemas.microsoft.com/office/drawing/2014/main" id="{97D118E1-05A2-41F6-9F1C-3A2721F17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7447" r="19790" b="2"/>
          <a:stretch/>
        </p:blipFill>
        <p:spPr bwMode="auto">
          <a:xfrm>
            <a:off x="8448675" y="1467947"/>
            <a:ext cx="3743325" cy="4295361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55EB2A0-B1C8-46B8-803C-16423D8CF332}"/>
              </a:ext>
            </a:extLst>
          </p:cNvPr>
          <p:cNvSpPr txBox="1"/>
          <p:nvPr/>
        </p:nvSpPr>
        <p:spPr>
          <a:xfrm>
            <a:off x="2225296" y="861458"/>
            <a:ext cx="10377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u="sng" dirty="0">
                <a:solidFill>
                  <a:srgbClr val="00B0F0"/>
                </a:solidFill>
                <a:latin typeface="Montserrat" panose="00000500000000000000" pitchFamily="2" charset="0"/>
              </a:rPr>
              <a:t>Integramos a nuestros </a:t>
            </a:r>
            <a:r>
              <a:rPr lang="es-ES" sz="1600" b="1" i="1" u="sng" dirty="0" err="1">
                <a:solidFill>
                  <a:srgbClr val="00B0F0"/>
                </a:solidFill>
                <a:latin typeface="Montserrat" panose="00000500000000000000" pitchFamily="2" charset="0"/>
              </a:rPr>
              <a:t>partners</a:t>
            </a:r>
            <a:r>
              <a:rPr lang="es-ES" sz="1600" b="1" i="1" u="sng" dirty="0">
                <a:solidFill>
                  <a:srgbClr val="00B0F0"/>
                </a:solidFill>
                <a:latin typeface="Montserrat" panose="00000500000000000000" pitchFamily="2" charset="0"/>
              </a:rPr>
              <a:t> en la cadena de valor creando relaciones colaborativas  </a:t>
            </a:r>
            <a:endParaRPr lang="en-US" sz="1600" b="1" i="1" u="sng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pic>
        <p:nvPicPr>
          <p:cNvPr id="28" name="Graphic 20">
            <a:extLst>
              <a:ext uri="{FF2B5EF4-FFF2-40B4-BE49-F238E27FC236}">
                <a16:creationId xmlns:a16="http://schemas.microsoft.com/office/drawing/2014/main" id="{67070A00-9093-4F01-812F-63DDD987B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58" y="95476"/>
            <a:ext cx="1440254" cy="60999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C546FBD9-60DF-4A64-B7FF-86EF2EA94C5A}"/>
              </a:ext>
            </a:extLst>
          </p:cNvPr>
          <p:cNvSpPr txBox="1"/>
          <p:nvPr/>
        </p:nvSpPr>
        <p:spPr>
          <a:xfrm>
            <a:off x="5546632" y="276591"/>
            <a:ext cx="25827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Montserrat" panose="00000500000000000000" pitchFamily="2" charset="0"/>
              </a:rPr>
              <a:t>INTEGRATORS</a:t>
            </a:r>
            <a:endParaRPr lang="en-US" sz="2500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1BFEF62-16B6-47D5-862C-C443A3048A98}"/>
              </a:ext>
            </a:extLst>
          </p:cNvPr>
          <p:cNvSpPr txBox="1"/>
          <p:nvPr/>
        </p:nvSpPr>
        <p:spPr>
          <a:xfrm>
            <a:off x="123255" y="6052136"/>
            <a:ext cx="136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Núria Romera Martínez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6423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/>
          <p:cNvSpPr/>
          <p:nvPr/>
        </p:nvSpPr>
        <p:spPr>
          <a:xfrm>
            <a:off x="-7184" y="0"/>
            <a:ext cx="1609725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 rot="16200000">
            <a:off x="-1229360" y="2720819"/>
            <a:ext cx="3992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INNOVACION &amp; SOSTENIBILIDAD    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0" y="5773003"/>
            <a:ext cx="20062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8</a:t>
            </a:fld>
            <a:endParaRPr lang="es-ES" sz="1000" b="1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55" y="176964"/>
            <a:ext cx="1412196" cy="4470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D8977AF-4DEF-4FD7-9908-EE7C965560D1}"/>
              </a:ext>
            </a:extLst>
          </p:cNvPr>
          <p:cNvSpPr txBox="1"/>
          <p:nvPr/>
        </p:nvSpPr>
        <p:spPr>
          <a:xfrm>
            <a:off x="1761606" y="994599"/>
            <a:ext cx="590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it-IT" b="1" u="sng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2AF723-F793-4308-B053-67C28B77B88F}"/>
              </a:ext>
            </a:extLst>
          </p:cNvPr>
          <p:cNvSpPr txBox="1"/>
          <p:nvPr/>
        </p:nvSpPr>
        <p:spPr>
          <a:xfrm>
            <a:off x="5546632" y="276591"/>
            <a:ext cx="25827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Montserrat" panose="00000500000000000000" pitchFamily="2" charset="0"/>
              </a:rPr>
              <a:t>INNOVATORS</a:t>
            </a:r>
            <a:r>
              <a:rPr lang="es-ES" sz="2500" b="1" dirty="0"/>
              <a:t>  </a:t>
            </a:r>
            <a:endParaRPr lang="en-US" sz="2500" b="1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C3FF9D1-0827-449D-9DD2-0B60F603E8B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5546632" y="1117710"/>
            <a:ext cx="2711632" cy="152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FA1678-1DB1-4674-8164-3FAAC5666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6632" y="2770659"/>
            <a:ext cx="2761810" cy="154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BA015873-8F26-44FF-9CA7-3A5C15AE9458}"/>
              </a:ext>
            </a:extLst>
          </p:cNvPr>
          <p:cNvGrpSpPr/>
          <p:nvPr/>
        </p:nvGrpSpPr>
        <p:grpSpPr>
          <a:xfrm>
            <a:off x="5546632" y="4443814"/>
            <a:ext cx="2761810" cy="1650272"/>
            <a:chOff x="4955727" y="4510602"/>
            <a:chExt cx="2878069" cy="1612556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7BC1449B-3BFA-478E-B60F-70D1485E1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144" t="15413" r="20419" b="8414"/>
            <a:stretch/>
          </p:blipFill>
          <p:spPr>
            <a:xfrm>
              <a:off x="4955727" y="4510602"/>
              <a:ext cx="2878069" cy="16125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" descr="Ver las imágenes de origen">
              <a:extLst>
                <a:ext uri="{FF2B5EF4-FFF2-40B4-BE49-F238E27FC236}">
                  <a16:creationId xmlns:a16="http://schemas.microsoft.com/office/drawing/2014/main" id="{74691A70-5D17-4A25-8498-96AC68B89E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566" b="89803" l="10000" r="90000">
                          <a14:foregroundMark x1="48889" y1="8224" x2="45000" y2="9046"/>
                          <a14:foregroundMark x1="44222" y1="7566" x2="41778" y2="8059"/>
                          <a14:foregroundMark x1="71667" y1="40461" x2="71778" y2="50164"/>
                          <a14:foregroundMark x1="71778" y1="50164" x2="69444" y2="60526"/>
                          <a14:foregroundMark x1="69444" y1="60526" x2="65778" y2="68586"/>
                          <a14:foregroundMark x1="65778" y1="68586" x2="55000" y2="80757"/>
                          <a14:foregroundMark x1="55000" y1="80757" x2="52111" y2="82566"/>
                          <a14:foregroundMark x1="64000" y1="75987" x2="73222" y2="61184"/>
                          <a14:foregroundMark x1="73222" y1="61184" x2="74889" y2="52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0" t="5481" r="23070" b="14749"/>
            <a:stretch/>
          </p:blipFill>
          <p:spPr bwMode="auto">
            <a:xfrm rot="14475520">
              <a:off x="6938530" y="5093609"/>
              <a:ext cx="548659" cy="51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Light bulb/idea">
            <a:extLst>
              <a:ext uri="{FF2B5EF4-FFF2-40B4-BE49-F238E27FC236}">
                <a16:creationId xmlns:a16="http://schemas.microsoft.com/office/drawing/2014/main" id="{41952B15-A148-4BAF-A548-C0E17BDAB3A2}"/>
              </a:ext>
            </a:extLst>
          </p:cNvPr>
          <p:cNvGrpSpPr>
            <a:grpSpLocks noChangeAspect="1"/>
          </p:cNvGrpSpPr>
          <p:nvPr/>
        </p:nvGrpSpPr>
        <p:grpSpPr>
          <a:xfrm>
            <a:off x="8037038" y="224693"/>
            <a:ext cx="601876" cy="757360"/>
            <a:chOff x="4293577" y="1167195"/>
            <a:chExt cx="2286000" cy="2876550"/>
          </a:xfrm>
          <a:solidFill>
            <a:srgbClr val="004F9F"/>
          </a:solidFill>
        </p:grpSpPr>
        <p:sp>
          <p:nvSpPr>
            <p:cNvPr id="30" name="Freeform: Shape 217">
              <a:extLst>
                <a:ext uri="{FF2B5EF4-FFF2-40B4-BE49-F238E27FC236}">
                  <a16:creationId xmlns:a16="http://schemas.microsoft.com/office/drawing/2014/main" id="{FE9CEAAA-BCBB-486B-B500-BCAF10041C54}"/>
                </a:ext>
              </a:extLst>
            </p:cNvPr>
            <p:cNvSpPr/>
            <p:nvPr/>
          </p:nvSpPr>
          <p:spPr>
            <a:xfrm>
              <a:off x="4293577" y="3853245"/>
              <a:ext cx="2286000" cy="190500"/>
            </a:xfrm>
            <a:custGeom>
              <a:avLst/>
              <a:gdLst>
                <a:gd name="connsiteX0" fmla="*/ 0 w 2286000"/>
                <a:gd name="connsiteY0" fmla="*/ 0 h 190500"/>
                <a:gd name="connsiteX1" fmla="*/ 2286000 w 2286000"/>
                <a:gd name="connsiteY1" fmla="*/ 0 h 190500"/>
                <a:gd name="connsiteX2" fmla="*/ 2286000 w 2286000"/>
                <a:gd name="connsiteY2" fmla="*/ 190500 h 190500"/>
                <a:gd name="connsiteX3" fmla="*/ 0 w 22860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0" h="190500">
                  <a:moveTo>
                    <a:pt x="0" y="0"/>
                  </a:moveTo>
                  <a:lnTo>
                    <a:pt x="2286000" y="0"/>
                  </a:lnTo>
                  <a:lnTo>
                    <a:pt x="2286000" y="190500"/>
                  </a:lnTo>
                  <a:lnTo>
                    <a:pt x="0" y="1905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218">
              <a:extLst>
                <a:ext uri="{FF2B5EF4-FFF2-40B4-BE49-F238E27FC236}">
                  <a16:creationId xmlns:a16="http://schemas.microsoft.com/office/drawing/2014/main" id="{0BEE3A46-2FD8-40D2-B908-DB8DD4600607}"/>
                </a:ext>
              </a:extLst>
            </p:cNvPr>
            <p:cNvSpPr/>
            <p:nvPr/>
          </p:nvSpPr>
          <p:spPr>
            <a:xfrm>
              <a:off x="4297387" y="1167195"/>
              <a:ext cx="2282189" cy="2305050"/>
            </a:xfrm>
            <a:custGeom>
              <a:avLst/>
              <a:gdLst>
                <a:gd name="connsiteX0" fmla="*/ 1615440 w 2282189"/>
                <a:gd name="connsiteY0" fmla="*/ 1905000 h 2305050"/>
                <a:gd name="connsiteX1" fmla="*/ 1520190 w 2282189"/>
                <a:gd name="connsiteY1" fmla="*/ 1809750 h 2305050"/>
                <a:gd name="connsiteX2" fmla="*/ 758190 w 2282189"/>
                <a:gd name="connsiteY2" fmla="*/ 1809750 h 2305050"/>
                <a:gd name="connsiteX3" fmla="*/ 662940 w 2282189"/>
                <a:gd name="connsiteY3" fmla="*/ 1905000 h 2305050"/>
                <a:gd name="connsiteX4" fmla="*/ 758190 w 2282189"/>
                <a:gd name="connsiteY4" fmla="*/ 2000250 h 2305050"/>
                <a:gd name="connsiteX5" fmla="*/ 767715 w 2282189"/>
                <a:gd name="connsiteY5" fmla="*/ 2000250 h 2305050"/>
                <a:gd name="connsiteX6" fmla="*/ 1148715 w 2282189"/>
                <a:gd name="connsiteY6" fmla="*/ 2305050 h 2305050"/>
                <a:gd name="connsiteX7" fmla="*/ 1529715 w 2282189"/>
                <a:gd name="connsiteY7" fmla="*/ 2000250 h 2305050"/>
                <a:gd name="connsiteX8" fmla="*/ 1520190 w 2282189"/>
                <a:gd name="connsiteY8" fmla="*/ 2000250 h 2305050"/>
                <a:gd name="connsiteX9" fmla="*/ 1615440 w 2282189"/>
                <a:gd name="connsiteY9" fmla="*/ 1905000 h 2305050"/>
                <a:gd name="connsiteX10" fmla="*/ 1148715 w 2282189"/>
                <a:gd name="connsiteY10" fmla="*/ 2114550 h 2305050"/>
                <a:gd name="connsiteX11" fmla="*/ 968693 w 2282189"/>
                <a:gd name="connsiteY11" fmla="*/ 2000250 h 2305050"/>
                <a:gd name="connsiteX12" fmla="*/ 1329690 w 2282189"/>
                <a:gd name="connsiteY12" fmla="*/ 2000250 h 2305050"/>
                <a:gd name="connsiteX13" fmla="*/ 1148715 w 2282189"/>
                <a:gd name="connsiteY13" fmla="*/ 2114550 h 2305050"/>
                <a:gd name="connsiteX14" fmla="*/ 1520190 w 2282189"/>
                <a:gd name="connsiteY14" fmla="*/ 1571625 h 2305050"/>
                <a:gd name="connsiteX15" fmla="*/ 1615440 w 2282189"/>
                <a:gd name="connsiteY15" fmla="*/ 1666875 h 2305050"/>
                <a:gd name="connsiteX16" fmla="*/ 1520190 w 2282189"/>
                <a:gd name="connsiteY16" fmla="*/ 1762125 h 2305050"/>
                <a:gd name="connsiteX17" fmla="*/ 758190 w 2282189"/>
                <a:gd name="connsiteY17" fmla="*/ 1762125 h 2305050"/>
                <a:gd name="connsiteX18" fmla="*/ 662940 w 2282189"/>
                <a:gd name="connsiteY18" fmla="*/ 1666875 h 2305050"/>
                <a:gd name="connsiteX19" fmla="*/ 758190 w 2282189"/>
                <a:gd name="connsiteY19" fmla="*/ 1571625 h 2305050"/>
                <a:gd name="connsiteX20" fmla="*/ 1520190 w 2282189"/>
                <a:gd name="connsiteY20" fmla="*/ 1571625 h 2305050"/>
                <a:gd name="connsiteX21" fmla="*/ 1520190 w 2282189"/>
                <a:gd name="connsiteY21" fmla="*/ 1571625 h 2305050"/>
                <a:gd name="connsiteX22" fmla="*/ 1139190 w 2282189"/>
                <a:gd name="connsiteY22" fmla="*/ 190500 h 2305050"/>
                <a:gd name="connsiteX23" fmla="*/ 1151573 w 2282189"/>
                <a:gd name="connsiteY23" fmla="*/ 190500 h 2305050"/>
                <a:gd name="connsiteX24" fmla="*/ 1473518 w 2282189"/>
                <a:gd name="connsiteY24" fmla="*/ 327660 h 2305050"/>
                <a:gd name="connsiteX25" fmla="*/ 1616393 w 2282189"/>
                <a:gd name="connsiteY25" fmla="*/ 646748 h 2305050"/>
                <a:gd name="connsiteX26" fmla="*/ 1514475 w 2282189"/>
                <a:gd name="connsiteY26" fmla="*/ 962025 h 2305050"/>
                <a:gd name="connsiteX27" fmla="*/ 1426845 w 2282189"/>
                <a:gd name="connsiteY27" fmla="*/ 1260158 h 2305050"/>
                <a:gd name="connsiteX28" fmla="*/ 1426845 w 2282189"/>
                <a:gd name="connsiteY28" fmla="*/ 1333500 h 2305050"/>
                <a:gd name="connsiteX29" fmla="*/ 853440 w 2282189"/>
                <a:gd name="connsiteY29" fmla="*/ 1333500 h 2305050"/>
                <a:gd name="connsiteX30" fmla="*/ 853440 w 2282189"/>
                <a:gd name="connsiteY30" fmla="*/ 1260158 h 2305050"/>
                <a:gd name="connsiteX31" fmla="*/ 764858 w 2282189"/>
                <a:gd name="connsiteY31" fmla="*/ 961073 h 2305050"/>
                <a:gd name="connsiteX32" fmla="*/ 662940 w 2282189"/>
                <a:gd name="connsiteY32" fmla="*/ 666750 h 2305050"/>
                <a:gd name="connsiteX33" fmla="*/ 1139190 w 2282189"/>
                <a:gd name="connsiteY33" fmla="*/ 190500 h 2305050"/>
                <a:gd name="connsiteX34" fmla="*/ 1139190 w 2282189"/>
                <a:gd name="connsiteY34" fmla="*/ 0 h 2305050"/>
                <a:gd name="connsiteX35" fmla="*/ 472440 w 2282189"/>
                <a:gd name="connsiteY35" fmla="*/ 666750 h 2305050"/>
                <a:gd name="connsiteX36" fmla="*/ 615315 w 2282189"/>
                <a:gd name="connsiteY36" fmla="*/ 1079183 h 2305050"/>
                <a:gd name="connsiteX37" fmla="*/ 663893 w 2282189"/>
                <a:gd name="connsiteY37" fmla="*/ 1248728 h 2305050"/>
                <a:gd name="connsiteX38" fmla="*/ 663893 w 2282189"/>
                <a:gd name="connsiteY38" fmla="*/ 1257300 h 2305050"/>
                <a:gd name="connsiteX39" fmla="*/ 663893 w 2282189"/>
                <a:gd name="connsiteY39" fmla="*/ 1409700 h 2305050"/>
                <a:gd name="connsiteX40" fmla="*/ 778193 w 2282189"/>
                <a:gd name="connsiteY40" fmla="*/ 1524000 h 2305050"/>
                <a:gd name="connsiteX41" fmla="*/ 1502093 w 2282189"/>
                <a:gd name="connsiteY41" fmla="*/ 1524000 h 2305050"/>
                <a:gd name="connsiteX42" fmla="*/ 1616393 w 2282189"/>
                <a:gd name="connsiteY42" fmla="*/ 1409700 h 2305050"/>
                <a:gd name="connsiteX43" fmla="*/ 1616393 w 2282189"/>
                <a:gd name="connsiteY43" fmla="*/ 1257300 h 2305050"/>
                <a:gd name="connsiteX44" fmla="*/ 1616393 w 2282189"/>
                <a:gd name="connsiteY44" fmla="*/ 1248728 h 2305050"/>
                <a:gd name="connsiteX45" fmla="*/ 1663065 w 2282189"/>
                <a:gd name="connsiteY45" fmla="*/ 1080135 h 2305050"/>
                <a:gd name="connsiteX46" fmla="*/ 1805940 w 2282189"/>
                <a:gd name="connsiteY46" fmla="*/ 639128 h 2305050"/>
                <a:gd name="connsiteX47" fmla="*/ 1155383 w 2282189"/>
                <a:gd name="connsiteY47" fmla="*/ 0 h 2305050"/>
                <a:gd name="connsiteX48" fmla="*/ 1139190 w 2282189"/>
                <a:gd name="connsiteY48" fmla="*/ 0 h 2305050"/>
                <a:gd name="connsiteX49" fmla="*/ 1139190 w 2282189"/>
                <a:gd name="connsiteY49" fmla="*/ 0 h 2305050"/>
                <a:gd name="connsiteX50" fmla="*/ 2117408 w 2282189"/>
                <a:gd name="connsiteY50" fmla="*/ 303848 h 2305050"/>
                <a:gd name="connsiteX51" fmla="*/ 1946910 w 2282189"/>
                <a:gd name="connsiteY51" fmla="*/ 389573 h 2305050"/>
                <a:gd name="connsiteX52" fmla="*/ 1819275 w 2282189"/>
                <a:gd name="connsiteY52" fmla="*/ 347663 h 2305050"/>
                <a:gd name="connsiteX53" fmla="*/ 1861185 w 2282189"/>
                <a:gd name="connsiteY53" fmla="*/ 220028 h 2305050"/>
                <a:gd name="connsiteX54" fmla="*/ 2031683 w 2282189"/>
                <a:gd name="connsiteY54" fmla="*/ 134303 h 2305050"/>
                <a:gd name="connsiteX55" fmla="*/ 2159318 w 2282189"/>
                <a:gd name="connsiteY55" fmla="*/ 176213 h 2305050"/>
                <a:gd name="connsiteX56" fmla="*/ 2159318 w 2282189"/>
                <a:gd name="connsiteY56" fmla="*/ 176213 h 2305050"/>
                <a:gd name="connsiteX57" fmla="*/ 2117408 w 2282189"/>
                <a:gd name="connsiteY57" fmla="*/ 303848 h 2305050"/>
                <a:gd name="connsiteX58" fmla="*/ 2186940 w 2282189"/>
                <a:gd name="connsiteY58" fmla="*/ 781050 h 2305050"/>
                <a:gd name="connsiteX59" fmla="*/ 1996440 w 2282189"/>
                <a:gd name="connsiteY59" fmla="*/ 781050 h 2305050"/>
                <a:gd name="connsiteX60" fmla="*/ 1901190 w 2282189"/>
                <a:gd name="connsiteY60" fmla="*/ 685800 h 2305050"/>
                <a:gd name="connsiteX61" fmla="*/ 1901190 w 2282189"/>
                <a:gd name="connsiteY61" fmla="*/ 685800 h 2305050"/>
                <a:gd name="connsiteX62" fmla="*/ 1996440 w 2282189"/>
                <a:gd name="connsiteY62" fmla="*/ 590550 h 2305050"/>
                <a:gd name="connsiteX63" fmla="*/ 2186940 w 2282189"/>
                <a:gd name="connsiteY63" fmla="*/ 590550 h 2305050"/>
                <a:gd name="connsiteX64" fmla="*/ 2282190 w 2282189"/>
                <a:gd name="connsiteY64" fmla="*/ 685800 h 2305050"/>
                <a:gd name="connsiteX65" fmla="*/ 2282190 w 2282189"/>
                <a:gd name="connsiteY65" fmla="*/ 685800 h 2305050"/>
                <a:gd name="connsiteX66" fmla="*/ 2186940 w 2282189"/>
                <a:gd name="connsiteY66" fmla="*/ 781050 h 2305050"/>
                <a:gd name="connsiteX67" fmla="*/ 2159318 w 2282189"/>
                <a:gd name="connsiteY67" fmla="*/ 1195388 h 2305050"/>
                <a:gd name="connsiteX68" fmla="*/ 2031683 w 2282189"/>
                <a:gd name="connsiteY68" fmla="*/ 1237298 h 2305050"/>
                <a:gd name="connsiteX69" fmla="*/ 1861185 w 2282189"/>
                <a:gd name="connsiteY69" fmla="*/ 1151573 h 2305050"/>
                <a:gd name="connsiteX70" fmla="*/ 1819275 w 2282189"/>
                <a:gd name="connsiteY70" fmla="*/ 1023938 h 2305050"/>
                <a:gd name="connsiteX71" fmla="*/ 1946910 w 2282189"/>
                <a:gd name="connsiteY71" fmla="*/ 982028 h 2305050"/>
                <a:gd name="connsiteX72" fmla="*/ 2117408 w 2282189"/>
                <a:gd name="connsiteY72" fmla="*/ 1067753 h 2305050"/>
                <a:gd name="connsiteX73" fmla="*/ 2159318 w 2282189"/>
                <a:gd name="connsiteY73" fmla="*/ 1195388 h 2305050"/>
                <a:gd name="connsiteX74" fmla="*/ 121920 w 2282189"/>
                <a:gd name="connsiteY74" fmla="*/ 176213 h 2305050"/>
                <a:gd name="connsiteX75" fmla="*/ 121920 w 2282189"/>
                <a:gd name="connsiteY75" fmla="*/ 176213 h 2305050"/>
                <a:gd name="connsiteX76" fmla="*/ 249555 w 2282189"/>
                <a:gd name="connsiteY76" fmla="*/ 134303 h 2305050"/>
                <a:gd name="connsiteX77" fmla="*/ 420053 w 2282189"/>
                <a:gd name="connsiteY77" fmla="*/ 220028 h 2305050"/>
                <a:gd name="connsiteX78" fmla="*/ 461963 w 2282189"/>
                <a:gd name="connsiteY78" fmla="*/ 347663 h 2305050"/>
                <a:gd name="connsiteX79" fmla="*/ 334328 w 2282189"/>
                <a:gd name="connsiteY79" fmla="*/ 389573 h 2305050"/>
                <a:gd name="connsiteX80" fmla="*/ 163830 w 2282189"/>
                <a:gd name="connsiteY80" fmla="*/ 303848 h 2305050"/>
                <a:gd name="connsiteX81" fmla="*/ 121920 w 2282189"/>
                <a:gd name="connsiteY81" fmla="*/ 176213 h 2305050"/>
                <a:gd name="connsiteX82" fmla="*/ 0 w 2282189"/>
                <a:gd name="connsiteY82" fmla="*/ 685800 h 2305050"/>
                <a:gd name="connsiteX83" fmla="*/ 0 w 2282189"/>
                <a:gd name="connsiteY83" fmla="*/ 685800 h 2305050"/>
                <a:gd name="connsiteX84" fmla="*/ 95250 w 2282189"/>
                <a:gd name="connsiteY84" fmla="*/ 590550 h 2305050"/>
                <a:gd name="connsiteX85" fmla="*/ 285750 w 2282189"/>
                <a:gd name="connsiteY85" fmla="*/ 590550 h 2305050"/>
                <a:gd name="connsiteX86" fmla="*/ 381000 w 2282189"/>
                <a:gd name="connsiteY86" fmla="*/ 685800 h 2305050"/>
                <a:gd name="connsiteX87" fmla="*/ 381000 w 2282189"/>
                <a:gd name="connsiteY87" fmla="*/ 685800 h 2305050"/>
                <a:gd name="connsiteX88" fmla="*/ 285750 w 2282189"/>
                <a:gd name="connsiteY88" fmla="*/ 781050 h 2305050"/>
                <a:gd name="connsiteX89" fmla="*/ 95250 w 2282189"/>
                <a:gd name="connsiteY89" fmla="*/ 781050 h 2305050"/>
                <a:gd name="connsiteX90" fmla="*/ 0 w 2282189"/>
                <a:gd name="connsiteY90" fmla="*/ 685800 h 2305050"/>
                <a:gd name="connsiteX91" fmla="*/ 163830 w 2282189"/>
                <a:gd name="connsiteY91" fmla="*/ 1067753 h 2305050"/>
                <a:gd name="connsiteX92" fmla="*/ 334328 w 2282189"/>
                <a:gd name="connsiteY92" fmla="*/ 982028 h 2305050"/>
                <a:gd name="connsiteX93" fmla="*/ 461963 w 2282189"/>
                <a:gd name="connsiteY93" fmla="*/ 1023938 h 2305050"/>
                <a:gd name="connsiteX94" fmla="*/ 420053 w 2282189"/>
                <a:gd name="connsiteY94" fmla="*/ 1151573 h 2305050"/>
                <a:gd name="connsiteX95" fmla="*/ 249555 w 2282189"/>
                <a:gd name="connsiteY95" fmla="*/ 1237298 h 2305050"/>
                <a:gd name="connsiteX96" fmla="*/ 121920 w 2282189"/>
                <a:gd name="connsiteY96" fmla="*/ 1195388 h 2305050"/>
                <a:gd name="connsiteX97" fmla="*/ 163830 w 2282189"/>
                <a:gd name="connsiteY97" fmla="*/ 1067753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2282189" h="2305050">
                  <a:moveTo>
                    <a:pt x="1615440" y="1905000"/>
                  </a:moveTo>
                  <a:cubicBezTo>
                    <a:pt x="1615440" y="1852613"/>
                    <a:pt x="1572578" y="1809750"/>
                    <a:pt x="1520190" y="1809750"/>
                  </a:cubicBezTo>
                  <a:lnTo>
                    <a:pt x="758190" y="1809750"/>
                  </a:lnTo>
                  <a:cubicBezTo>
                    <a:pt x="705803" y="1809750"/>
                    <a:pt x="662940" y="1852613"/>
                    <a:pt x="662940" y="1905000"/>
                  </a:cubicBezTo>
                  <a:cubicBezTo>
                    <a:pt x="662940" y="1957388"/>
                    <a:pt x="705803" y="2000250"/>
                    <a:pt x="758190" y="2000250"/>
                  </a:cubicBezTo>
                  <a:lnTo>
                    <a:pt x="767715" y="2000250"/>
                  </a:lnTo>
                  <a:cubicBezTo>
                    <a:pt x="806768" y="2174558"/>
                    <a:pt x="962025" y="2305050"/>
                    <a:pt x="1148715" y="2305050"/>
                  </a:cubicBezTo>
                  <a:cubicBezTo>
                    <a:pt x="1335405" y="2305050"/>
                    <a:pt x="1490663" y="2174558"/>
                    <a:pt x="1529715" y="2000250"/>
                  </a:cubicBezTo>
                  <a:lnTo>
                    <a:pt x="1520190" y="2000250"/>
                  </a:lnTo>
                  <a:cubicBezTo>
                    <a:pt x="1572578" y="2000250"/>
                    <a:pt x="1615440" y="1957388"/>
                    <a:pt x="1615440" y="1905000"/>
                  </a:cubicBezTo>
                  <a:close/>
                  <a:moveTo>
                    <a:pt x="1148715" y="2114550"/>
                  </a:moveTo>
                  <a:cubicBezTo>
                    <a:pt x="1068705" y="2114550"/>
                    <a:pt x="1000125" y="2067878"/>
                    <a:pt x="968693" y="2000250"/>
                  </a:cubicBezTo>
                  <a:lnTo>
                    <a:pt x="1329690" y="2000250"/>
                  </a:lnTo>
                  <a:cubicBezTo>
                    <a:pt x="1297305" y="2067878"/>
                    <a:pt x="1228725" y="2114550"/>
                    <a:pt x="1148715" y="2114550"/>
                  </a:cubicBezTo>
                  <a:close/>
                  <a:moveTo>
                    <a:pt x="1520190" y="1571625"/>
                  </a:moveTo>
                  <a:cubicBezTo>
                    <a:pt x="1572578" y="1571625"/>
                    <a:pt x="1615440" y="1614488"/>
                    <a:pt x="1615440" y="1666875"/>
                  </a:cubicBezTo>
                  <a:cubicBezTo>
                    <a:pt x="1615440" y="1719263"/>
                    <a:pt x="1572578" y="1762125"/>
                    <a:pt x="1520190" y="1762125"/>
                  </a:cubicBezTo>
                  <a:lnTo>
                    <a:pt x="758190" y="1762125"/>
                  </a:lnTo>
                  <a:cubicBezTo>
                    <a:pt x="705803" y="1762125"/>
                    <a:pt x="662940" y="1719263"/>
                    <a:pt x="662940" y="1666875"/>
                  </a:cubicBezTo>
                  <a:cubicBezTo>
                    <a:pt x="662940" y="1614488"/>
                    <a:pt x="705803" y="1571625"/>
                    <a:pt x="758190" y="1571625"/>
                  </a:cubicBezTo>
                  <a:lnTo>
                    <a:pt x="1520190" y="1571625"/>
                  </a:lnTo>
                  <a:lnTo>
                    <a:pt x="1520190" y="1571625"/>
                  </a:lnTo>
                  <a:close/>
                  <a:moveTo>
                    <a:pt x="1139190" y="190500"/>
                  </a:moveTo>
                  <a:cubicBezTo>
                    <a:pt x="1143000" y="190500"/>
                    <a:pt x="1146810" y="190500"/>
                    <a:pt x="1151573" y="190500"/>
                  </a:cubicBezTo>
                  <a:cubicBezTo>
                    <a:pt x="1271588" y="193358"/>
                    <a:pt x="1385888" y="241935"/>
                    <a:pt x="1473518" y="327660"/>
                  </a:cubicBezTo>
                  <a:cubicBezTo>
                    <a:pt x="1560195" y="413385"/>
                    <a:pt x="1610678" y="526733"/>
                    <a:pt x="1616393" y="646748"/>
                  </a:cubicBezTo>
                  <a:cubicBezTo>
                    <a:pt x="1621155" y="761048"/>
                    <a:pt x="1584960" y="872490"/>
                    <a:pt x="1514475" y="962025"/>
                  </a:cubicBezTo>
                  <a:cubicBezTo>
                    <a:pt x="1449705" y="1042988"/>
                    <a:pt x="1419225" y="1148715"/>
                    <a:pt x="1426845" y="1260158"/>
                  </a:cubicBezTo>
                  <a:lnTo>
                    <a:pt x="1426845" y="1333500"/>
                  </a:lnTo>
                  <a:lnTo>
                    <a:pt x="853440" y="1333500"/>
                  </a:lnTo>
                  <a:lnTo>
                    <a:pt x="853440" y="1260158"/>
                  </a:lnTo>
                  <a:cubicBezTo>
                    <a:pt x="861060" y="1149668"/>
                    <a:pt x="829628" y="1042988"/>
                    <a:pt x="764858" y="961073"/>
                  </a:cubicBezTo>
                  <a:cubicBezTo>
                    <a:pt x="698183" y="876300"/>
                    <a:pt x="662940" y="774383"/>
                    <a:pt x="662940" y="666750"/>
                  </a:cubicBezTo>
                  <a:cubicBezTo>
                    <a:pt x="662940" y="403860"/>
                    <a:pt x="876300" y="190500"/>
                    <a:pt x="1139190" y="190500"/>
                  </a:cubicBezTo>
                  <a:moveTo>
                    <a:pt x="1139190" y="0"/>
                  </a:moveTo>
                  <a:cubicBezTo>
                    <a:pt x="770573" y="0"/>
                    <a:pt x="472440" y="298133"/>
                    <a:pt x="472440" y="666750"/>
                  </a:cubicBezTo>
                  <a:cubicBezTo>
                    <a:pt x="472440" y="822008"/>
                    <a:pt x="525780" y="965835"/>
                    <a:pt x="615315" y="1079183"/>
                  </a:cubicBezTo>
                  <a:cubicBezTo>
                    <a:pt x="653415" y="1126808"/>
                    <a:pt x="667703" y="1187768"/>
                    <a:pt x="663893" y="1248728"/>
                  </a:cubicBezTo>
                  <a:cubicBezTo>
                    <a:pt x="663893" y="1251585"/>
                    <a:pt x="663893" y="1254443"/>
                    <a:pt x="663893" y="1257300"/>
                  </a:cubicBezTo>
                  <a:lnTo>
                    <a:pt x="663893" y="1409700"/>
                  </a:lnTo>
                  <a:cubicBezTo>
                    <a:pt x="663893" y="1472565"/>
                    <a:pt x="715328" y="1524000"/>
                    <a:pt x="778193" y="1524000"/>
                  </a:cubicBezTo>
                  <a:lnTo>
                    <a:pt x="1502093" y="1524000"/>
                  </a:lnTo>
                  <a:cubicBezTo>
                    <a:pt x="1564958" y="1524000"/>
                    <a:pt x="1616393" y="1472565"/>
                    <a:pt x="1616393" y="1409700"/>
                  </a:cubicBezTo>
                  <a:lnTo>
                    <a:pt x="1616393" y="1257300"/>
                  </a:lnTo>
                  <a:cubicBezTo>
                    <a:pt x="1616393" y="1254443"/>
                    <a:pt x="1616393" y="1251585"/>
                    <a:pt x="1616393" y="1248728"/>
                  </a:cubicBezTo>
                  <a:cubicBezTo>
                    <a:pt x="1611630" y="1188720"/>
                    <a:pt x="1625918" y="1127760"/>
                    <a:pt x="1663065" y="1080135"/>
                  </a:cubicBezTo>
                  <a:cubicBezTo>
                    <a:pt x="1758315" y="960120"/>
                    <a:pt x="1812608" y="805815"/>
                    <a:pt x="1805940" y="639128"/>
                  </a:cubicBezTo>
                  <a:cubicBezTo>
                    <a:pt x="1791653" y="289560"/>
                    <a:pt x="1504950" y="8573"/>
                    <a:pt x="1155383" y="0"/>
                  </a:cubicBezTo>
                  <a:cubicBezTo>
                    <a:pt x="1150620" y="0"/>
                    <a:pt x="1144905" y="0"/>
                    <a:pt x="1139190" y="0"/>
                  </a:cubicBezTo>
                  <a:lnTo>
                    <a:pt x="1139190" y="0"/>
                  </a:lnTo>
                  <a:close/>
                  <a:moveTo>
                    <a:pt x="2117408" y="303848"/>
                  </a:moveTo>
                  <a:lnTo>
                    <a:pt x="1946910" y="389573"/>
                  </a:lnTo>
                  <a:cubicBezTo>
                    <a:pt x="1900238" y="413385"/>
                    <a:pt x="1842135" y="394335"/>
                    <a:pt x="1819275" y="347663"/>
                  </a:cubicBezTo>
                  <a:cubicBezTo>
                    <a:pt x="1796415" y="300990"/>
                    <a:pt x="1814513" y="242888"/>
                    <a:pt x="1861185" y="220028"/>
                  </a:cubicBezTo>
                  <a:lnTo>
                    <a:pt x="2031683" y="134303"/>
                  </a:lnTo>
                  <a:cubicBezTo>
                    <a:pt x="2078355" y="110490"/>
                    <a:pt x="2136458" y="129540"/>
                    <a:pt x="2159318" y="176213"/>
                  </a:cubicBezTo>
                  <a:lnTo>
                    <a:pt x="2159318" y="176213"/>
                  </a:lnTo>
                  <a:cubicBezTo>
                    <a:pt x="2183130" y="222885"/>
                    <a:pt x="2164080" y="280035"/>
                    <a:pt x="2117408" y="303848"/>
                  </a:cubicBezTo>
                  <a:close/>
                  <a:moveTo>
                    <a:pt x="2186940" y="781050"/>
                  </a:moveTo>
                  <a:lnTo>
                    <a:pt x="1996440" y="781050"/>
                  </a:lnTo>
                  <a:cubicBezTo>
                    <a:pt x="1944053" y="781050"/>
                    <a:pt x="1901190" y="738188"/>
                    <a:pt x="1901190" y="685800"/>
                  </a:cubicBezTo>
                  <a:lnTo>
                    <a:pt x="1901190" y="685800"/>
                  </a:lnTo>
                  <a:cubicBezTo>
                    <a:pt x="1901190" y="633413"/>
                    <a:pt x="1944053" y="590550"/>
                    <a:pt x="1996440" y="590550"/>
                  </a:cubicBezTo>
                  <a:lnTo>
                    <a:pt x="2186940" y="590550"/>
                  </a:lnTo>
                  <a:cubicBezTo>
                    <a:pt x="2239328" y="590550"/>
                    <a:pt x="2282190" y="633413"/>
                    <a:pt x="2282190" y="685800"/>
                  </a:cubicBezTo>
                  <a:lnTo>
                    <a:pt x="2282190" y="685800"/>
                  </a:lnTo>
                  <a:cubicBezTo>
                    <a:pt x="2282190" y="738188"/>
                    <a:pt x="2239328" y="781050"/>
                    <a:pt x="2186940" y="781050"/>
                  </a:cubicBezTo>
                  <a:close/>
                  <a:moveTo>
                    <a:pt x="2159318" y="1195388"/>
                  </a:moveTo>
                  <a:cubicBezTo>
                    <a:pt x="2135505" y="1242060"/>
                    <a:pt x="2078355" y="1261110"/>
                    <a:pt x="2031683" y="1237298"/>
                  </a:cubicBezTo>
                  <a:lnTo>
                    <a:pt x="1861185" y="1151573"/>
                  </a:lnTo>
                  <a:cubicBezTo>
                    <a:pt x="1814513" y="1127760"/>
                    <a:pt x="1795463" y="1070610"/>
                    <a:pt x="1819275" y="1023938"/>
                  </a:cubicBezTo>
                  <a:cubicBezTo>
                    <a:pt x="1843088" y="977265"/>
                    <a:pt x="1900238" y="958215"/>
                    <a:pt x="1946910" y="982028"/>
                  </a:cubicBezTo>
                  <a:lnTo>
                    <a:pt x="2117408" y="1067753"/>
                  </a:lnTo>
                  <a:cubicBezTo>
                    <a:pt x="2164080" y="1091565"/>
                    <a:pt x="2183130" y="1148715"/>
                    <a:pt x="2159318" y="1195388"/>
                  </a:cubicBezTo>
                  <a:close/>
                  <a:moveTo>
                    <a:pt x="121920" y="176213"/>
                  </a:moveTo>
                  <a:lnTo>
                    <a:pt x="121920" y="176213"/>
                  </a:lnTo>
                  <a:cubicBezTo>
                    <a:pt x="145733" y="129540"/>
                    <a:pt x="202883" y="110490"/>
                    <a:pt x="249555" y="134303"/>
                  </a:cubicBezTo>
                  <a:lnTo>
                    <a:pt x="420053" y="220028"/>
                  </a:lnTo>
                  <a:cubicBezTo>
                    <a:pt x="466725" y="243840"/>
                    <a:pt x="485775" y="300990"/>
                    <a:pt x="461963" y="347663"/>
                  </a:cubicBezTo>
                  <a:cubicBezTo>
                    <a:pt x="438150" y="394335"/>
                    <a:pt x="381000" y="413385"/>
                    <a:pt x="334328" y="389573"/>
                  </a:cubicBezTo>
                  <a:lnTo>
                    <a:pt x="163830" y="303848"/>
                  </a:lnTo>
                  <a:cubicBezTo>
                    <a:pt x="117158" y="280035"/>
                    <a:pt x="98108" y="222885"/>
                    <a:pt x="121920" y="176213"/>
                  </a:cubicBezTo>
                  <a:close/>
                  <a:moveTo>
                    <a:pt x="0" y="685800"/>
                  </a:moveTo>
                  <a:lnTo>
                    <a:pt x="0" y="685800"/>
                  </a:lnTo>
                  <a:cubicBezTo>
                    <a:pt x="0" y="633413"/>
                    <a:pt x="42863" y="590550"/>
                    <a:pt x="95250" y="590550"/>
                  </a:cubicBezTo>
                  <a:lnTo>
                    <a:pt x="285750" y="590550"/>
                  </a:lnTo>
                  <a:cubicBezTo>
                    <a:pt x="338138" y="590550"/>
                    <a:pt x="381000" y="633413"/>
                    <a:pt x="381000" y="685800"/>
                  </a:cubicBezTo>
                  <a:lnTo>
                    <a:pt x="381000" y="685800"/>
                  </a:lnTo>
                  <a:cubicBezTo>
                    <a:pt x="381000" y="738188"/>
                    <a:pt x="338138" y="781050"/>
                    <a:pt x="285750" y="781050"/>
                  </a:cubicBezTo>
                  <a:lnTo>
                    <a:pt x="95250" y="781050"/>
                  </a:lnTo>
                  <a:cubicBezTo>
                    <a:pt x="42863" y="781050"/>
                    <a:pt x="0" y="738188"/>
                    <a:pt x="0" y="685800"/>
                  </a:cubicBezTo>
                  <a:close/>
                  <a:moveTo>
                    <a:pt x="163830" y="1067753"/>
                  </a:moveTo>
                  <a:lnTo>
                    <a:pt x="334328" y="982028"/>
                  </a:lnTo>
                  <a:cubicBezTo>
                    <a:pt x="381000" y="958215"/>
                    <a:pt x="439103" y="977265"/>
                    <a:pt x="461963" y="1023938"/>
                  </a:cubicBezTo>
                  <a:cubicBezTo>
                    <a:pt x="485775" y="1070610"/>
                    <a:pt x="466725" y="1128713"/>
                    <a:pt x="420053" y="1151573"/>
                  </a:cubicBezTo>
                  <a:lnTo>
                    <a:pt x="249555" y="1237298"/>
                  </a:lnTo>
                  <a:cubicBezTo>
                    <a:pt x="202883" y="1261110"/>
                    <a:pt x="144780" y="1242060"/>
                    <a:pt x="121920" y="1195388"/>
                  </a:cubicBezTo>
                  <a:cubicBezTo>
                    <a:pt x="98108" y="1148715"/>
                    <a:pt x="117158" y="1091565"/>
                    <a:pt x="163830" y="1067753"/>
                  </a:cubicBezTo>
                  <a:close/>
                </a:path>
              </a:pathLst>
            </a:custGeom>
            <a:solidFill>
              <a:srgbClr val="EF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6" name="Graphic 20">
            <a:extLst>
              <a:ext uri="{FF2B5EF4-FFF2-40B4-BE49-F238E27FC236}">
                <a16:creationId xmlns:a16="http://schemas.microsoft.com/office/drawing/2014/main" id="{1CD2AD63-E187-446F-ADC7-86F76C12CD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158" y="95476"/>
            <a:ext cx="1440254" cy="609990"/>
          </a:xfrm>
          <a:prstGeom prst="rect">
            <a:avLst/>
          </a:prstGeom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id="{11034573-D13A-44CC-901C-C049FC37F645}"/>
              </a:ext>
            </a:extLst>
          </p:cNvPr>
          <p:cNvSpPr/>
          <p:nvPr/>
        </p:nvSpPr>
        <p:spPr>
          <a:xfrm>
            <a:off x="1906612" y="1706522"/>
            <a:ext cx="3495015" cy="4387563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lIns="180000"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b="1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>
                <a:latin typeface="Montserrat" panose="00000500000000000000" pitchFamily="2" charset="0"/>
              </a:rPr>
              <a:t>Shark tanks </a:t>
            </a:r>
            <a:r>
              <a:rPr lang="en-GB" sz="1400" dirty="0" err="1">
                <a:latin typeface="Montserrat" panose="00000500000000000000" pitchFamily="2" charset="0"/>
              </a:rPr>
              <a:t>participación</a:t>
            </a:r>
            <a:endParaRPr lang="en-GB" sz="14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 err="1">
                <a:latin typeface="Montserrat" panose="00000500000000000000" pitchFamily="2" charset="0"/>
              </a:rPr>
              <a:t>Continous</a:t>
            </a:r>
            <a:r>
              <a:rPr lang="en-GB" sz="1400" b="1" dirty="0">
                <a:latin typeface="Montserrat" panose="00000500000000000000" pitchFamily="2" charset="0"/>
              </a:rPr>
              <a:t> Improvement Forum</a:t>
            </a:r>
            <a:r>
              <a:rPr lang="en-GB" sz="1400" dirty="0">
                <a:latin typeface="Montserrat" panose="00000500000000000000" pitchFamily="2" charset="0"/>
              </a:rPr>
              <a:t>: </a:t>
            </a:r>
            <a:r>
              <a:rPr lang="en-GB" sz="1400" dirty="0" err="1">
                <a:latin typeface="Montserrat" panose="00000500000000000000" pitchFamily="2" charset="0"/>
              </a:rPr>
              <a:t>ej</a:t>
            </a:r>
            <a:r>
              <a:rPr lang="en-GB" sz="1400" dirty="0">
                <a:latin typeface="Montserrat" panose="00000500000000000000" pitchFamily="2" charset="0"/>
              </a:rPr>
              <a:t>. </a:t>
            </a:r>
            <a:r>
              <a:rPr lang="en-GB" sz="1400" b="1" i="1" dirty="0">
                <a:latin typeface="Montserrat" panose="00000500000000000000" pitchFamily="2" charset="0"/>
              </a:rPr>
              <a:t>Golden Library </a:t>
            </a:r>
            <a:r>
              <a:rPr lang="en-GB" sz="1400" dirty="0">
                <a:latin typeface="Montserrat" panose="00000500000000000000" pitchFamily="2" charset="0"/>
              </a:rPr>
              <a:t>&amp; </a:t>
            </a:r>
            <a:r>
              <a:rPr lang="en-GB" sz="1400" b="1" i="1" dirty="0">
                <a:latin typeface="Montserrat" panose="00000500000000000000" pitchFamily="2" charset="0"/>
              </a:rPr>
              <a:t>Info in a box. </a:t>
            </a:r>
          </a:p>
          <a:p>
            <a:pPr algn="just"/>
            <a:endParaRPr lang="en-GB" sz="1400" b="1" i="1" dirty="0">
              <a:latin typeface="Montserrat" panose="00000500000000000000" pitchFamily="2" charset="0"/>
            </a:endParaRPr>
          </a:p>
          <a:p>
            <a:pPr algn="just"/>
            <a:r>
              <a:rPr lang="es-ES" sz="1400" dirty="0">
                <a:latin typeface="Montserrat" panose="00000500000000000000" pitchFamily="2" charset="0"/>
              </a:rPr>
              <a:t>Estas ideas fueron  bien recibidas por la unidad global de operaciones y ambos proyectos se han implementado con el liderazgo del equipo de  Procurement Iberia.</a:t>
            </a:r>
          </a:p>
          <a:p>
            <a:pPr algn="just"/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ontserrat" panose="00000500000000000000" pitchFamily="2" charset="0"/>
              </a:rPr>
              <a:t>Ted Talks: </a:t>
            </a:r>
            <a:r>
              <a:rPr lang="en-US" sz="1400" dirty="0" err="1">
                <a:latin typeface="Montserrat" panose="00000500000000000000" pitchFamily="2" charset="0"/>
              </a:rPr>
              <a:t>obtener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información</a:t>
            </a:r>
            <a:r>
              <a:rPr lang="en-US" sz="1400" dirty="0">
                <a:latin typeface="Montserrat" panose="00000500000000000000" pitchFamily="2" charset="0"/>
              </a:rPr>
              <a:t> e </a:t>
            </a:r>
            <a:r>
              <a:rPr lang="en-US" sz="1400" dirty="0" err="1">
                <a:latin typeface="Montserrat" panose="00000500000000000000" pitchFamily="2" charset="0"/>
              </a:rPr>
              <a:t>inspiración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acerca</a:t>
            </a:r>
            <a:r>
              <a:rPr lang="en-US" sz="1400" dirty="0">
                <a:latin typeface="Montserrat" panose="00000500000000000000" pitchFamily="2" charset="0"/>
              </a:rPr>
              <a:t> de </a:t>
            </a:r>
            <a:r>
              <a:rPr lang="en-US" sz="1400" dirty="0" err="1">
                <a:latin typeface="Montserrat" panose="00000500000000000000" pitchFamily="2" charset="0"/>
              </a:rPr>
              <a:t>como</a:t>
            </a:r>
            <a:r>
              <a:rPr lang="en-US" sz="1400" dirty="0">
                <a:latin typeface="Montserrat" panose="00000500000000000000" pitchFamily="2" charset="0"/>
              </a:rPr>
              <a:t> se </a:t>
            </a:r>
            <a:r>
              <a:rPr lang="en-US" sz="1400" dirty="0" err="1">
                <a:latin typeface="Montserrat" panose="00000500000000000000" pitchFamily="2" charset="0"/>
              </a:rPr>
              <a:t>gestiona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el</a:t>
            </a:r>
            <a:r>
              <a:rPr lang="en-US" sz="1400" dirty="0">
                <a:latin typeface="Montserrat" panose="00000500000000000000" pitchFamily="2" charset="0"/>
              </a:rPr>
              <a:t> area de Procurement </a:t>
            </a:r>
            <a:r>
              <a:rPr lang="en-US" sz="1400" dirty="0" err="1">
                <a:latin typeface="Montserrat" panose="00000500000000000000" pitchFamily="2" charset="0"/>
              </a:rPr>
              <a:t>en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otras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organizaciones</a:t>
            </a:r>
            <a:r>
              <a:rPr lang="en-US" sz="1400" dirty="0">
                <a:latin typeface="Montserrat" panose="00000500000000000000" pitchFamily="2" charset="0"/>
              </a:rPr>
              <a:t>. </a:t>
            </a:r>
          </a:p>
          <a:p>
            <a:pPr marL="0" indent="0" algn="just">
              <a:buNone/>
            </a:pPr>
            <a:endParaRPr lang="en-GB" sz="1050" dirty="0">
              <a:latin typeface="Montserrat" panose="00000500000000000000" pitchFamily="2" charset="0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99D8BC3F-F5C1-4B5B-82B0-7222487DD794}"/>
              </a:ext>
            </a:extLst>
          </p:cNvPr>
          <p:cNvSpPr/>
          <p:nvPr/>
        </p:nvSpPr>
        <p:spPr>
          <a:xfrm>
            <a:off x="1906611" y="1128377"/>
            <a:ext cx="3495015" cy="564631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indent="0" algn="ctr">
              <a:buNone/>
            </a:pP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INNOVACION</a:t>
            </a: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90F8D67-812F-43B7-9F3C-29BDD099C4E0}"/>
              </a:ext>
            </a:extLst>
          </p:cNvPr>
          <p:cNvSpPr/>
          <p:nvPr/>
        </p:nvSpPr>
        <p:spPr>
          <a:xfrm>
            <a:off x="8453448" y="1728201"/>
            <a:ext cx="3495015" cy="4387563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lIns="180000"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Montserrat" panose="00000500000000000000" pitchFamily="2" charset="0"/>
              </a:rPr>
              <a:t>I</a:t>
            </a:r>
            <a:r>
              <a:rPr lang="es-ES" sz="1400" dirty="0" err="1">
                <a:latin typeface="Montserrat" panose="00000500000000000000" pitchFamily="2" charset="0"/>
              </a:rPr>
              <a:t>mplementación</a:t>
            </a:r>
            <a:r>
              <a:rPr lang="es-ES" sz="1400" dirty="0">
                <a:latin typeface="Montserrat" panose="00000500000000000000" pitchFamily="2" charset="0"/>
              </a:rPr>
              <a:t> de nuestro cuestionario ESG (10% de peso) para todo el proceso de abastecimiento.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" panose="00000500000000000000" pitchFamily="2" charset="0"/>
              </a:rPr>
              <a:t>Fortalecimiento de un grupo de asociados capaces de proporcionar artículos y/o servicios ecológicos. Se han utilizado en 2022 para regalos promocionales, 121 uniformes, impresión y materiales POSM.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" panose="00000500000000000000" pitchFamily="2" charset="0"/>
              </a:rPr>
              <a:t>Programa de reciclaje (TBS) para los productos de nuevas categorías a través de consorcio del que formamos parte.</a:t>
            </a:r>
            <a:endParaRPr lang="en-GB" sz="1050" dirty="0">
              <a:latin typeface="Montserrat" panose="00000500000000000000" pitchFamily="2" charset="0"/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48CA49D4-191A-40B4-ACE3-2AC0100AA937}"/>
              </a:ext>
            </a:extLst>
          </p:cNvPr>
          <p:cNvSpPr/>
          <p:nvPr/>
        </p:nvSpPr>
        <p:spPr>
          <a:xfrm>
            <a:off x="8453447" y="1150056"/>
            <a:ext cx="3495015" cy="564631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indent="0" algn="ctr">
              <a:buNone/>
            </a:pP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SOSTENIBILIDAD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2BEE5C-F7D4-442E-8AF7-A065F96541E4}"/>
              </a:ext>
            </a:extLst>
          </p:cNvPr>
          <p:cNvSpPr txBox="1"/>
          <p:nvPr/>
        </p:nvSpPr>
        <p:spPr>
          <a:xfrm>
            <a:off x="123255" y="6052136"/>
            <a:ext cx="136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Núria Romera Martínez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404800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Diapositiva de think-cell" r:id="rId4" imgW="378" imgH="377" progId="TCLayout.ActiveDocument.1">
                  <p:embed/>
                </p:oleObj>
              </mc:Choice>
              <mc:Fallback>
                <p:oleObj name="Diapositiva de think-cell" r:id="rId4" imgW="378" imgH="377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0"/>
            <a:ext cx="1609725" cy="6858000"/>
          </a:xfrm>
          <a:prstGeom prst="rect">
            <a:avLst/>
          </a:prstGeom>
          <a:solidFill>
            <a:srgbClr val="112D5A"/>
          </a:solidFill>
          <a:ln>
            <a:solidFill>
              <a:srgbClr val="11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 rot="16200000">
            <a:off x="-1201491" y="2614296"/>
            <a:ext cx="4012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ontserrat" panose="00000500000000000000" pitchFamily="2" charset="0"/>
                <a:ea typeface="Roboto" pitchFamily="2" charset="0"/>
                <a:cs typeface="Arial" panose="020B0604020202020204" pitchFamily="34" charset="0"/>
              </a:rPr>
              <a:t>OPTIMIZACION DE LA DEMANDA      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0" y="5773003"/>
            <a:ext cx="20062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690252" y="6575357"/>
            <a:ext cx="381000" cy="246221"/>
          </a:xfrm>
        </p:spPr>
        <p:txBody>
          <a:bodyPr wrap="square">
            <a:spAutoFit/>
          </a:bodyPr>
          <a:lstStyle/>
          <a:p>
            <a:pPr algn="ctr"/>
            <a:fld id="{B05172C3-FA37-40D4-809E-F693BD59E32D}" type="slidenum">
              <a:rPr lang="es-ES" sz="1000" b="1" smtClean="0">
                <a:solidFill>
                  <a:srgbClr val="292929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algn="ctr"/>
              <a:t>9</a:t>
            </a:fld>
            <a:endParaRPr lang="es-ES" sz="1000" b="1" dirty="0">
              <a:solidFill>
                <a:srgbClr val="292929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0959152" y="6493005"/>
            <a:ext cx="1232848" cy="0"/>
          </a:xfrm>
          <a:prstGeom prst="line">
            <a:avLst/>
          </a:prstGeom>
          <a:ln>
            <a:solidFill>
              <a:srgbClr val="002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55" y="176964"/>
            <a:ext cx="1412196" cy="4470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888C269-8464-4486-AD88-0E4A632CB05D}"/>
              </a:ext>
            </a:extLst>
          </p:cNvPr>
          <p:cNvSpPr txBox="1"/>
          <p:nvPr/>
        </p:nvSpPr>
        <p:spPr>
          <a:xfrm>
            <a:off x="8181975" y="1447800"/>
            <a:ext cx="299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5" name="People">
            <a:extLst>
              <a:ext uri="{FF2B5EF4-FFF2-40B4-BE49-F238E27FC236}">
                <a16:creationId xmlns:a16="http://schemas.microsoft.com/office/drawing/2014/main" id="{48686D59-86D7-4A9D-9C10-9FB14039A5C9}"/>
              </a:ext>
            </a:extLst>
          </p:cNvPr>
          <p:cNvGrpSpPr>
            <a:grpSpLocks noChangeAspect="1"/>
          </p:cNvGrpSpPr>
          <p:nvPr/>
        </p:nvGrpSpPr>
        <p:grpSpPr>
          <a:xfrm>
            <a:off x="8129399" y="175217"/>
            <a:ext cx="642106" cy="702310"/>
            <a:chOff x="9384667" y="3772154"/>
            <a:chExt cx="642106" cy="702310"/>
          </a:xfrm>
          <a:solidFill>
            <a:srgbClr val="004F9F"/>
          </a:solidFill>
        </p:grpSpPr>
        <p:sp>
          <p:nvSpPr>
            <p:cNvPr id="16" name="Freeform: Shape 328">
              <a:extLst>
                <a:ext uri="{FF2B5EF4-FFF2-40B4-BE49-F238E27FC236}">
                  <a16:creationId xmlns:a16="http://schemas.microsoft.com/office/drawing/2014/main" id="{70701C9E-ABAC-463F-BC32-866E5287871C}"/>
                </a:ext>
              </a:extLst>
            </p:cNvPr>
            <p:cNvSpPr/>
            <p:nvPr/>
          </p:nvSpPr>
          <p:spPr>
            <a:xfrm>
              <a:off x="9404734" y="4424300"/>
              <a:ext cx="601975" cy="50164"/>
            </a:xfrm>
            <a:custGeom>
              <a:avLst/>
              <a:gdLst>
                <a:gd name="connsiteX0" fmla="*/ 0 w 728390"/>
                <a:gd name="connsiteY0" fmla="*/ 0 h 60699"/>
                <a:gd name="connsiteX1" fmla="*/ 728390 w 728390"/>
                <a:gd name="connsiteY1" fmla="*/ 0 h 60699"/>
                <a:gd name="connsiteX2" fmla="*/ 728390 w 728390"/>
                <a:gd name="connsiteY2" fmla="*/ 60699 h 60699"/>
                <a:gd name="connsiteX3" fmla="*/ 0 w 728390"/>
                <a:gd name="connsiteY3" fmla="*/ 60699 h 6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390" h="60699">
                  <a:moveTo>
                    <a:pt x="0" y="0"/>
                  </a:moveTo>
                  <a:lnTo>
                    <a:pt x="728390" y="0"/>
                  </a:lnTo>
                  <a:lnTo>
                    <a:pt x="728390" y="60699"/>
                  </a:lnTo>
                  <a:lnTo>
                    <a:pt x="0" y="60699"/>
                  </a:lnTo>
                  <a:close/>
                </a:path>
              </a:pathLst>
            </a:custGeom>
            <a:grpFill/>
            <a:ln w="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82">
              <a:extLst>
                <a:ext uri="{FF2B5EF4-FFF2-40B4-BE49-F238E27FC236}">
                  <a16:creationId xmlns:a16="http://schemas.microsoft.com/office/drawing/2014/main" id="{61BB354C-EFF7-4E8A-83A3-5B24786E864C}"/>
                </a:ext>
              </a:extLst>
            </p:cNvPr>
            <p:cNvSpPr/>
            <p:nvPr/>
          </p:nvSpPr>
          <p:spPr>
            <a:xfrm>
              <a:off x="9384667" y="3772154"/>
              <a:ext cx="642106" cy="551819"/>
            </a:xfrm>
            <a:custGeom>
              <a:avLst/>
              <a:gdLst>
                <a:gd name="connsiteX0" fmla="*/ 579526 w 642106"/>
                <a:gd name="connsiteY0" fmla="*/ 284415 h 551819"/>
                <a:gd name="connsiteX1" fmla="*/ 579526 w 642106"/>
                <a:gd name="connsiteY1" fmla="*/ 284541 h 551819"/>
                <a:gd name="connsiteX2" fmla="*/ 408665 w 642106"/>
                <a:gd name="connsiteY2" fmla="*/ 284541 h 551819"/>
                <a:gd name="connsiteX3" fmla="*/ 394920 w 642106"/>
                <a:gd name="connsiteY3" fmla="*/ 298486 h 551819"/>
                <a:gd name="connsiteX4" fmla="*/ 394920 w 642106"/>
                <a:gd name="connsiteY4" fmla="*/ 502532 h 551819"/>
                <a:gd name="connsiteX5" fmla="*/ 593296 w 642106"/>
                <a:gd name="connsiteY5" fmla="*/ 502532 h 551819"/>
                <a:gd name="connsiteX6" fmla="*/ 593296 w 642106"/>
                <a:gd name="connsiteY6" fmla="*/ 298362 h 551819"/>
                <a:gd name="connsiteX7" fmla="*/ 579526 w 642106"/>
                <a:gd name="connsiteY7" fmla="*/ 284415 h 551819"/>
                <a:gd name="connsiteX8" fmla="*/ 233415 w 642106"/>
                <a:gd name="connsiteY8" fmla="*/ 284415 h 551819"/>
                <a:gd name="connsiteX9" fmla="*/ 233415 w 642106"/>
                <a:gd name="connsiteY9" fmla="*/ 284541 h 551819"/>
                <a:gd name="connsiteX10" fmla="*/ 62555 w 642106"/>
                <a:gd name="connsiteY10" fmla="*/ 284541 h 551819"/>
                <a:gd name="connsiteX11" fmla="*/ 48785 w 642106"/>
                <a:gd name="connsiteY11" fmla="*/ 298486 h 551819"/>
                <a:gd name="connsiteX12" fmla="*/ 48785 w 642106"/>
                <a:gd name="connsiteY12" fmla="*/ 502532 h 551819"/>
                <a:gd name="connsiteX13" fmla="*/ 247186 w 642106"/>
                <a:gd name="connsiteY13" fmla="*/ 502532 h 551819"/>
                <a:gd name="connsiteX14" fmla="*/ 247186 w 642106"/>
                <a:gd name="connsiteY14" fmla="*/ 298362 h 551819"/>
                <a:gd name="connsiteX15" fmla="*/ 233415 w 642106"/>
                <a:gd name="connsiteY15" fmla="*/ 284415 h 551819"/>
                <a:gd name="connsiteX16" fmla="*/ 408665 w 642106"/>
                <a:gd name="connsiteY16" fmla="*/ 235254 h 551819"/>
                <a:gd name="connsiteX17" fmla="*/ 579526 w 642106"/>
                <a:gd name="connsiteY17" fmla="*/ 235254 h 551819"/>
                <a:gd name="connsiteX18" fmla="*/ 579576 w 642106"/>
                <a:gd name="connsiteY18" fmla="*/ 235254 h 551819"/>
                <a:gd name="connsiteX19" fmla="*/ 642106 w 642106"/>
                <a:gd name="connsiteY19" fmla="*/ 298486 h 551819"/>
                <a:gd name="connsiteX20" fmla="*/ 642106 w 642106"/>
                <a:gd name="connsiteY20" fmla="*/ 551819 h 551819"/>
                <a:gd name="connsiteX21" fmla="*/ 346135 w 642106"/>
                <a:gd name="connsiteY21" fmla="*/ 551819 h 551819"/>
                <a:gd name="connsiteX22" fmla="*/ 346135 w 642106"/>
                <a:gd name="connsiteY22" fmla="*/ 298486 h 551819"/>
                <a:gd name="connsiteX23" fmla="*/ 346135 w 642106"/>
                <a:gd name="connsiteY23" fmla="*/ 298484 h 551819"/>
                <a:gd name="connsiteX24" fmla="*/ 408665 w 642106"/>
                <a:gd name="connsiteY24" fmla="*/ 235254 h 551819"/>
                <a:gd name="connsiteX25" fmla="*/ 62555 w 642106"/>
                <a:gd name="connsiteY25" fmla="*/ 235254 h 551819"/>
                <a:gd name="connsiteX26" fmla="*/ 233415 w 642106"/>
                <a:gd name="connsiteY26" fmla="*/ 235254 h 551819"/>
                <a:gd name="connsiteX27" fmla="*/ 233466 w 642106"/>
                <a:gd name="connsiteY27" fmla="*/ 235254 h 551819"/>
                <a:gd name="connsiteX28" fmla="*/ 295971 w 642106"/>
                <a:gd name="connsiteY28" fmla="*/ 298486 h 551819"/>
                <a:gd name="connsiteX29" fmla="*/ 295971 w 642106"/>
                <a:gd name="connsiteY29" fmla="*/ 551819 h 551819"/>
                <a:gd name="connsiteX30" fmla="*/ 0 w 642106"/>
                <a:gd name="connsiteY30" fmla="*/ 551819 h 551819"/>
                <a:gd name="connsiteX31" fmla="*/ 0 w 642106"/>
                <a:gd name="connsiteY31" fmla="*/ 298486 h 551819"/>
                <a:gd name="connsiteX32" fmla="*/ 62555 w 642106"/>
                <a:gd name="connsiteY32" fmla="*/ 235254 h 551819"/>
                <a:gd name="connsiteX33" fmla="*/ 491613 w 642106"/>
                <a:gd name="connsiteY33" fmla="*/ 49293 h 551819"/>
                <a:gd name="connsiteX34" fmla="*/ 443957 w 642106"/>
                <a:gd name="connsiteY34" fmla="*/ 97576 h 551819"/>
                <a:gd name="connsiteX35" fmla="*/ 443962 w 642106"/>
                <a:gd name="connsiteY35" fmla="*/ 98199 h 551819"/>
                <a:gd name="connsiteX36" fmla="*/ 492868 w 642106"/>
                <a:gd name="connsiteY36" fmla="*/ 145853 h 551819"/>
                <a:gd name="connsiteX37" fmla="*/ 540519 w 642106"/>
                <a:gd name="connsiteY37" fmla="*/ 96945 h 551819"/>
                <a:gd name="connsiteX38" fmla="*/ 491613 w 642106"/>
                <a:gd name="connsiteY38" fmla="*/ 49293 h 551819"/>
                <a:gd name="connsiteX39" fmla="*/ 147986 w 642106"/>
                <a:gd name="connsiteY39" fmla="*/ 49293 h 551819"/>
                <a:gd name="connsiteX40" fmla="*/ 100330 w 642106"/>
                <a:gd name="connsiteY40" fmla="*/ 97576 h 551819"/>
                <a:gd name="connsiteX41" fmla="*/ 100335 w 642106"/>
                <a:gd name="connsiteY41" fmla="*/ 98199 h 551819"/>
                <a:gd name="connsiteX42" fmla="*/ 149241 w 642106"/>
                <a:gd name="connsiteY42" fmla="*/ 145853 h 551819"/>
                <a:gd name="connsiteX43" fmla="*/ 196892 w 642106"/>
                <a:gd name="connsiteY43" fmla="*/ 96945 h 551819"/>
                <a:gd name="connsiteX44" fmla="*/ 147986 w 642106"/>
                <a:gd name="connsiteY44" fmla="*/ 49293 h 551819"/>
                <a:gd name="connsiteX45" fmla="*/ 491613 w 642106"/>
                <a:gd name="connsiteY45" fmla="*/ 6 h 551819"/>
                <a:gd name="connsiteX46" fmla="*/ 491641 w 642106"/>
                <a:gd name="connsiteY46" fmla="*/ 6 h 551819"/>
                <a:gd name="connsiteX47" fmla="*/ 588105 w 642106"/>
                <a:gd name="connsiteY47" fmla="*/ 97576 h 551819"/>
                <a:gd name="connsiteX48" fmla="*/ 588100 w 642106"/>
                <a:gd name="connsiteY48" fmla="*/ 98650 h 551819"/>
                <a:gd name="connsiteX49" fmla="*/ 489456 w 642106"/>
                <a:gd name="connsiteY49" fmla="*/ 195135 h 551819"/>
                <a:gd name="connsiteX50" fmla="*/ 392969 w 642106"/>
                <a:gd name="connsiteY50" fmla="*/ 96493 h 551819"/>
                <a:gd name="connsiteX51" fmla="*/ 491613 w 642106"/>
                <a:gd name="connsiteY51" fmla="*/ 6 h 551819"/>
                <a:gd name="connsiteX52" fmla="*/ 147986 w 642106"/>
                <a:gd name="connsiteY52" fmla="*/ 6 h 551819"/>
                <a:gd name="connsiteX53" fmla="*/ 148014 w 642106"/>
                <a:gd name="connsiteY53" fmla="*/ 6 h 551819"/>
                <a:gd name="connsiteX54" fmla="*/ 244478 w 642106"/>
                <a:gd name="connsiteY54" fmla="*/ 97576 h 551819"/>
                <a:gd name="connsiteX55" fmla="*/ 244473 w 642106"/>
                <a:gd name="connsiteY55" fmla="*/ 98650 h 551819"/>
                <a:gd name="connsiteX56" fmla="*/ 145829 w 642106"/>
                <a:gd name="connsiteY56" fmla="*/ 195135 h 551819"/>
                <a:gd name="connsiteX57" fmla="*/ 49343 w 642106"/>
                <a:gd name="connsiteY57" fmla="*/ 96493 h 551819"/>
                <a:gd name="connsiteX58" fmla="*/ 147986 w 642106"/>
                <a:gd name="connsiteY58" fmla="*/ 6 h 5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42106" h="551819">
                  <a:moveTo>
                    <a:pt x="579526" y="284415"/>
                  </a:moveTo>
                  <a:lnTo>
                    <a:pt x="579526" y="284541"/>
                  </a:lnTo>
                  <a:lnTo>
                    <a:pt x="408665" y="284541"/>
                  </a:lnTo>
                  <a:cubicBezTo>
                    <a:pt x="401025" y="284609"/>
                    <a:pt x="394878" y="290847"/>
                    <a:pt x="394920" y="298486"/>
                  </a:cubicBezTo>
                  <a:lnTo>
                    <a:pt x="394920" y="502532"/>
                  </a:lnTo>
                  <a:lnTo>
                    <a:pt x="593296" y="502532"/>
                  </a:lnTo>
                  <a:lnTo>
                    <a:pt x="593296" y="298362"/>
                  </a:lnTo>
                  <a:cubicBezTo>
                    <a:pt x="593339" y="290711"/>
                    <a:pt x="587176" y="284471"/>
                    <a:pt x="579526" y="284415"/>
                  </a:cubicBezTo>
                  <a:close/>
                  <a:moveTo>
                    <a:pt x="233415" y="284415"/>
                  </a:moveTo>
                  <a:lnTo>
                    <a:pt x="233415" y="284541"/>
                  </a:lnTo>
                  <a:lnTo>
                    <a:pt x="62555" y="284541"/>
                  </a:lnTo>
                  <a:cubicBezTo>
                    <a:pt x="54905" y="284596"/>
                    <a:pt x="48744" y="290837"/>
                    <a:pt x="48785" y="298486"/>
                  </a:cubicBezTo>
                  <a:lnTo>
                    <a:pt x="48785" y="502532"/>
                  </a:lnTo>
                  <a:lnTo>
                    <a:pt x="247186" y="502532"/>
                  </a:lnTo>
                  <a:lnTo>
                    <a:pt x="247186" y="298362"/>
                  </a:lnTo>
                  <a:cubicBezTo>
                    <a:pt x="247229" y="290711"/>
                    <a:pt x="241066" y="284471"/>
                    <a:pt x="233415" y="284415"/>
                  </a:cubicBezTo>
                  <a:close/>
                  <a:moveTo>
                    <a:pt x="408665" y="235254"/>
                  </a:moveTo>
                  <a:lnTo>
                    <a:pt x="579526" y="235254"/>
                  </a:lnTo>
                  <a:lnTo>
                    <a:pt x="579576" y="235254"/>
                  </a:lnTo>
                  <a:cubicBezTo>
                    <a:pt x="614300" y="235462"/>
                    <a:pt x="642287" y="263762"/>
                    <a:pt x="642106" y="298486"/>
                  </a:cubicBezTo>
                  <a:lnTo>
                    <a:pt x="642106" y="551819"/>
                  </a:lnTo>
                  <a:lnTo>
                    <a:pt x="346135" y="551819"/>
                  </a:lnTo>
                  <a:lnTo>
                    <a:pt x="346135" y="298486"/>
                  </a:lnTo>
                  <a:cubicBezTo>
                    <a:pt x="346135" y="298486"/>
                    <a:pt x="346135" y="298484"/>
                    <a:pt x="346135" y="298484"/>
                  </a:cubicBezTo>
                  <a:cubicBezTo>
                    <a:pt x="345942" y="263757"/>
                    <a:pt x="373936" y="235448"/>
                    <a:pt x="408665" y="235254"/>
                  </a:cubicBezTo>
                  <a:close/>
                  <a:moveTo>
                    <a:pt x="62555" y="235254"/>
                  </a:moveTo>
                  <a:lnTo>
                    <a:pt x="233415" y="235254"/>
                  </a:lnTo>
                  <a:lnTo>
                    <a:pt x="233466" y="235254"/>
                  </a:lnTo>
                  <a:cubicBezTo>
                    <a:pt x="268185" y="235462"/>
                    <a:pt x="296167" y="263767"/>
                    <a:pt x="295971" y="298486"/>
                  </a:cubicBezTo>
                  <a:lnTo>
                    <a:pt x="295971" y="551819"/>
                  </a:lnTo>
                  <a:lnTo>
                    <a:pt x="0" y="551819"/>
                  </a:lnTo>
                  <a:lnTo>
                    <a:pt x="0" y="298486"/>
                  </a:lnTo>
                  <a:cubicBezTo>
                    <a:pt x="-180" y="263753"/>
                    <a:pt x="27822" y="235448"/>
                    <a:pt x="62555" y="235254"/>
                  </a:cubicBezTo>
                  <a:close/>
                  <a:moveTo>
                    <a:pt x="491613" y="49293"/>
                  </a:moveTo>
                  <a:cubicBezTo>
                    <a:pt x="465146" y="49527"/>
                    <a:pt x="443846" y="71109"/>
                    <a:pt x="443957" y="97576"/>
                  </a:cubicBezTo>
                  <a:cubicBezTo>
                    <a:pt x="443957" y="97785"/>
                    <a:pt x="443959" y="97993"/>
                    <a:pt x="443962" y="98199"/>
                  </a:cubicBezTo>
                  <a:cubicBezTo>
                    <a:pt x="444308" y="124864"/>
                    <a:pt x="466202" y="146199"/>
                    <a:pt x="492868" y="145853"/>
                  </a:cubicBezTo>
                  <a:cubicBezTo>
                    <a:pt x="519532" y="145506"/>
                    <a:pt x="540865" y="123610"/>
                    <a:pt x="540519" y="96945"/>
                  </a:cubicBezTo>
                  <a:cubicBezTo>
                    <a:pt x="540173" y="70282"/>
                    <a:pt x="518278" y="48946"/>
                    <a:pt x="491613" y="49293"/>
                  </a:cubicBezTo>
                  <a:close/>
                  <a:moveTo>
                    <a:pt x="147986" y="49293"/>
                  </a:moveTo>
                  <a:cubicBezTo>
                    <a:pt x="121519" y="49527"/>
                    <a:pt x="100219" y="71109"/>
                    <a:pt x="100330" y="97576"/>
                  </a:cubicBezTo>
                  <a:cubicBezTo>
                    <a:pt x="100330" y="97785"/>
                    <a:pt x="100332" y="97993"/>
                    <a:pt x="100335" y="98199"/>
                  </a:cubicBezTo>
                  <a:cubicBezTo>
                    <a:pt x="100681" y="124864"/>
                    <a:pt x="122575" y="146199"/>
                    <a:pt x="149241" y="145853"/>
                  </a:cubicBezTo>
                  <a:cubicBezTo>
                    <a:pt x="175905" y="145506"/>
                    <a:pt x="197239" y="123610"/>
                    <a:pt x="196892" y="96945"/>
                  </a:cubicBezTo>
                  <a:cubicBezTo>
                    <a:pt x="196546" y="70282"/>
                    <a:pt x="174652" y="48946"/>
                    <a:pt x="147986" y="49293"/>
                  </a:cubicBezTo>
                  <a:close/>
                  <a:moveTo>
                    <a:pt x="491613" y="6"/>
                  </a:moveTo>
                  <a:cubicBezTo>
                    <a:pt x="491623" y="6"/>
                    <a:pt x="491634" y="6"/>
                    <a:pt x="491641" y="6"/>
                  </a:cubicBezTo>
                  <a:cubicBezTo>
                    <a:pt x="545222" y="311"/>
                    <a:pt x="588411" y="43996"/>
                    <a:pt x="588105" y="97576"/>
                  </a:cubicBezTo>
                  <a:cubicBezTo>
                    <a:pt x="588105" y="97935"/>
                    <a:pt x="588103" y="98291"/>
                    <a:pt x="588100" y="98650"/>
                  </a:cubicBezTo>
                  <a:cubicBezTo>
                    <a:pt x="587504" y="152532"/>
                    <a:pt x="543341" y="195731"/>
                    <a:pt x="489456" y="195135"/>
                  </a:cubicBezTo>
                  <a:cubicBezTo>
                    <a:pt x="435571" y="194540"/>
                    <a:pt x="392375" y="150375"/>
                    <a:pt x="392969" y="96493"/>
                  </a:cubicBezTo>
                  <a:cubicBezTo>
                    <a:pt x="393566" y="42608"/>
                    <a:pt x="437729" y="-589"/>
                    <a:pt x="491613" y="6"/>
                  </a:cubicBezTo>
                  <a:close/>
                  <a:moveTo>
                    <a:pt x="147986" y="6"/>
                  </a:moveTo>
                  <a:cubicBezTo>
                    <a:pt x="147996" y="6"/>
                    <a:pt x="148004" y="6"/>
                    <a:pt x="148014" y="6"/>
                  </a:cubicBezTo>
                  <a:cubicBezTo>
                    <a:pt x="201595" y="311"/>
                    <a:pt x="244784" y="43996"/>
                    <a:pt x="244478" y="97576"/>
                  </a:cubicBezTo>
                  <a:cubicBezTo>
                    <a:pt x="244478" y="97935"/>
                    <a:pt x="244476" y="98291"/>
                    <a:pt x="244473" y="98650"/>
                  </a:cubicBezTo>
                  <a:cubicBezTo>
                    <a:pt x="243877" y="152532"/>
                    <a:pt x="199714" y="195731"/>
                    <a:pt x="145829" y="195135"/>
                  </a:cubicBezTo>
                  <a:cubicBezTo>
                    <a:pt x="91945" y="194540"/>
                    <a:pt x="48748" y="150375"/>
                    <a:pt x="49343" y="96493"/>
                  </a:cubicBezTo>
                  <a:cubicBezTo>
                    <a:pt x="49939" y="42608"/>
                    <a:pt x="94102" y="-589"/>
                    <a:pt x="147986" y="6"/>
                  </a:cubicBezTo>
                  <a:close/>
                </a:path>
              </a:pathLst>
            </a:custGeom>
            <a:solidFill>
              <a:srgbClr val="EF7D00"/>
            </a:solidFill>
            <a:ln w="302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31E55ABC-F593-4F39-B0CB-9B9C75EA3D9D}"/>
              </a:ext>
            </a:extLst>
          </p:cNvPr>
          <p:cNvSpPr txBox="1"/>
          <p:nvPr/>
        </p:nvSpPr>
        <p:spPr>
          <a:xfrm>
            <a:off x="1937532" y="1174244"/>
            <a:ext cx="50220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i="1" u="sng" dirty="0">
                <a:solidFill>
                  <a:srgbClr val="00B0F0"/>
                </a:solidFill>
                <a:latin typeface="Montserrat" panose="00000500000000000000" pitchFamily="2" charset="0"/>
              </a:rPr>
              <a:t>Programa Blue </a:t>
            </a:r>
            <a:r>
              <a:rPr lang="es-ES" b="1" i="1" u="sng" dirty="0" err="1">
                <a:solidFill>
                  <a:srgbClr val="00B0F0"/>
                </a:solidFill>
                <a:latin typeface="Montserrat" panose="00000500000000000000" pitchFamily="2" charset="0"/>
              </a:rPr>
              <a:t>Sky</a:t>
            </a:r>
            <a:r>
              <a:rPr lang="es-ES" b="1" i="1" u="sng" dirty="0">
                <a:solidFill>
                  <a:srgbClr val="00B0F0"/>
                </a:solidFill>
                <a:latin typeface="Montserrat" panose="00000500000000000000" pitchFamily="2" charset="0"/>
              </a:rPr>
              <a:t> </a:t>
            </a:r>
            <a:r>
              <a:rPr lang="es-ES" b="1" i="1" u="sng" dirty="0" err="1">
                <a:solidFill>
                  <a:srgbClr val="00B0F0"/>
                </a:solidFill>
                <a:latin typeface="Montserrat" panose="00000500000000000000" pitchFamily="2" charset="0"/>
              </a:rPr>
              <a:t>opportunities</a:t>
            </a:r>
            <a:r>
              <a:rPr lang="es-ES" b="1" i="1" u="sng" dirty="0">
                <a:solidFill>
                  <a:srgbClr val="00B0F0"/>
                </a:solidFill>
                <a:latin typeface="Montserrat" panose="00000500000000000000" pitchFamily="2" charset="0"/>
              </a:rPr>
              <a:t>  </a:t>
            </a:r>
          </a:p>
          <a:p>
            <a:pPr algn="just"/>
            <a:r>
              <a:rPr lang="es-ES" sz="1400" dirty="0">
                <a:latin typeface="Montserrat" panose="00000500000000000000" pitchFamily="2" charset="0"/>
              </a:rPr>
              <a:t>Optimización del gasto por categorías, analizando:</a:t>
            </a:r>
          </a:p>
          <a:p>
            <a:pPr algn="just"/>
            <a:endParaRPr lang="es-ES" sz="1400" dirty="0">
              <a:latin typeface="Montserrat" panose="00000500000000000000" pitchFamily="2" charset="0"/>
            </a:endParaRPr>
          </a:p>
          <a:p>
            <a:pPr algn="just"/>
            <a:r>
              <a:rPr lang="en-GB" sz="1400" b="1" u="sng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Stop Spend: </a:t>
            </a:r>
            <a:r>
              <a:rPr lang="es-ES" sz="1400" dirty="0">
                <a:latin typeface="Montserrat" panose="00000500000000000000" pitchFamily="2" charset="0"/>
                <a:ea typeface="Calibri" panose="020F0502020204030204" pitchFamily="34" charset="0"/>
              </a:rPr>
              <a:t>E</a:t>
            </a:r>
            <a:r>
              <a:rPr lang="es-ES" sz="14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liminar por completo el gasto </a:t>
            </a:r>
          </a:p>
          <a:p>
            <a:pPr algn="just"/>
            <a:r>
              <a:rPr lang="es-ES" sz="14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Recorte de algunos gastos de viaje al extranjero, y sustitución  por reuniones virtuales </a:t>
            </a:r>
            <a:r>
              <a:rPr lang="es-ES" sz="140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siempre que sea posible, disminución de  Consultoría estratégica.</a:t>
            </a:r>
          </a:p>
          <a:p>
            <a:pPr algn="just"/>
            <a:endParaRPr lang="es-ES" sz="140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algn="just"/>
            <a:r>
              <a:rPr lang="en-US" sz="1400" b="1" u="sng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Spend </a:t>
            </a:r>
            <a:r>
              <a:rPr lang="en-US" sz="1400" b="1" u="sng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Less: </a:t>
            </a:r>
            <a:r>
              <a:rPr lang="es-ES" sz="14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Asegurar que el volumen de demanda esté 100% alineado con las necesidades del negocio</a:t>
            </a:r>
          </a:p>
          <a:p>
            <a:pPr algn="just"/>
            <a:r>
              <a:rPr lang="es-ES" sz="1400" dirty="0">
                <a:latin typeface="Montserrat" panose="00000500000000000000" pitchFamily="2" charset="0"/>
                <a:ea typeface="Calibri" panose="020F0502020204030204" pitchFamily="34" charset="0"/>
              </a:rPr>
              <a:t>ej. </a:t>
            </a:r>
            <a:r>
              <a:rPr lang="es-ES" sz="14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Reducir el número de encuestas de marketing.</a:t>
            </a:r>
          </a:p>
          <a:p>
            <a:pPr algn="just"/>
            <a:endParaRPr lang="en-US" sz="14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algn="just"/>
            <a:r>
              <a:rPr lang="en-GB" sz="1400" b="1" u="sng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Spend Better</a:t>
            </a:r>
            <a:r>
              <a:rPr lang="en-GB" sz="14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: </a:t>
            </a:r>
            <a:r>
              <a:rPr lang="es-ES" sz="1400" dirty="0">
                <a:latin typeface="Montserrat" panose="00000500000000000000" pitchFamily="2" charset="0"/>
                <a:ea typeface="Calibri" panose="020F0502020204030204" pitchFamily="34" charset="0"/>
              </a:rPr>
              <a:t>R</a:t>
            </a:r>
            <a:r>
              <a:rPr lang="es-ES" sz="14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educir el gasto mediante la simplificación, estandarización y optimización de nuestras especificaciones, niveles de servicio y política</a:t>
            </a:r>
          </a:p>
          <a:p>
            <a:pPr algn="just"/>
            <a:r>
              <a:rPr lang="es-ES" sz="14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Revisar el Acuerdo de Nivel de Servicios (SLA) de nuestras Instalaciones gastar (mantenimiento, limpieza,.), por ejemplo, reducir la frecuencia de la limpieza semanal</a:t>
            </a:r>
          </a:p>
          <a:p>
            <a:pPr algn="just"/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400" b="1" u="sng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Better Pricing: </a:t>
            </a:r>
            <a:r>
              <a:rPr lang="es-ES" sz="14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reducir nuestros precios, procedentes de licitaciones o renegociaciones</a:t>
            </a:r>
            <a:endParaRPr lang="en-US" sz="1600" b="1" dirty="0">
              <a:latin typeface="Montserrat" panose="00000500000000000000" pitchFamily="2" charset="0"/>
            </a:endParaRPr>
          </a:p>
        </p:txBody>
      </p:sp>
      <p:pic>
        <p:nvPicPr>
          <p:cNvPr id="20" name="Graphic 20">
            <a:extLst>
              <a:ext uri="{FF2B5EF4-FFF2-40B4-BE49-F238E27FC236}">
                <a16:creationId xmlns:a16="http://schemas.microsoft.com/office/drawing/2014/main" id="{4AE15D3D-BAD8-485C-8FE2-B84DCB1ED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158" y="95476"/>
            <a:ext cx="1440254" cy="60999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77CC98F-DE95-4582-92BC-6BE2D2AEA622}"/>
              </a:ext>
            </a:extLst>
          </p:cNvPr>
          <p:cNvSpPr txBox="1"/>
          <p:nvPr/>
        </p:nvSpPr>
        <p:spPr>
          <a:xfrm>
            <a:off x="5546632" y="276591"/>
            <a:ext cx="25827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Montserrat" panose="00000500000000000000" pitchFamily="2" charset="0"/>
              </a:rPr>
              <a:t>INFLUENCERS</a:t>
            </a:r>
            <a:endParaRPr lang="en-US" sz="25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1961F29-1923-4B55-9AAB-647A032C02EB}"/>
              </a:ext>
            </a:extLst>
          </p:cNvPr>
          <p:cNvSpPr txBox="1"/>
          <p:nvPr/>
        </p:nvSpPr>
        <p:spPr>
          <a:xfrm>
            <a:off x="7355859" y="1174244"/>
            <a:ext cx="471539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B0F0"/>
                </a:solidFill>
                <a:latin typeface="Montserrat" panose="00000500000000000000" pitchFamily="2" charset="0"/>
              </a:rPr>
              <a:t>2</a:t>
            </a:r>
            <a:r>
              <a:rPr lang="en-US" b="1" u="sng" dirty="0">
                <a:solidFill>
                  <a:srgbClr val="00B0F0"/>
                </a:solidFill>
                <a:latin typeface="Montserrat" panose="00000500000000000000" pitchFamily="2" charset="0"/>
              </a:rPr>
              <a:t>. IG Forum &amp; Loss Analysis </a:t>
            </a:r>
            <a:endParaRPr lang="en-US" b="1" u="sng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n-US" sz="1400" b="1" dirty="0" err="1">
                <a:latin typeface="Montserrat" panose="00000500000000000000" pitchFamily="2" charset="0"/>
              </a:rPr>
              <a:t>Concepto</a:t>
            </a:r>
            <a:r>
              <a:rPr lang="en-US" sz="1400" b="1" dirty="0">
                <a:latin typeface="Montserrat" panose="00000500000000000000" pitchFamily="2" charset="0"/>
              </a:rPr>
              <a:t>: </a:t>
            </a:r>
            <a:r>
              <a:rPr lang="es-ES" sz="1400" dirty="0">
                <a:latin typeface="Montserrat" panose="00000500000000000000" pitchFamily="2" charset="0"/>
              </a:rPr>
              <a:t>Es el enfoque del "estado ideal": </a:t>
            </a:r>
          </a:p>
          <a:p>
            <a:pPr algn="just"/>
            <a:r>
              <a:rPr lang="es-ES" sz="1400" dirty="0">
                <a:latin typeface="Montserrat" panose="00000500000000000000" pitchFamily="2" charset="0"/>
              </a:rPr>
              <a:t>Cero pérdidas, 100% de participación destinado a  </a:t>
            </a:r>
            <a:r>
              <a:rPr lang="es-ES" sz="1400" dirty="0" err="1">
                <a:latin typeface="Montserrat" panose="00000500000000000000" pitchFamily="2" charset="0"/>
              </a:rPr>
              <a:t>partners</a:t>
            </a:r>
            <a:r>
              <a:rPr lang="es-ES" sz="1400" dirty="0">
                <a:latin typeface="Montserrat" panose="00000500000000000000" pitchFamily="2" charset="0"/>
              </a:rPr>
              <a:t> estratégicos con alto coste para la organización.</a:t>
            </a:r>
          </a:p>
          <a:p>
            <a:pPr algn="just"/>
            <a:endParaRPr lang="es-ES" sz="1400" b="1" dirty="0">
              <a:latin typeface="Montserrat" panose="00000500000000000000" pitchFamily="2" charset="0"/>
            </a:endParaRPr>
          </a:p>
          <a:p>
            <a:pPr algn="just"/>
            <a:r>
              <a:rPr lang="es-ES" sz="1400" dirty="0">
                <a:latin typeface="Montserrat" panose="00000500000000000000" pitchFamily="2" charset="0"/>
              </a:rPr>
              <a:t>El estado ideal es que cada euro, cada esfuerzo invertido sea un valor añadido para:</a:t>
            </a:r>
          </a:p>
          <a:p>
            <a:pPr algn="just"/>
            <a:endParaRPr lang="es-ES" sz="1400" b="1" dirty="0">
              <a:latin typeface="Montserrat" panose="00000500000000000000" pitchFamily="2" charset="0"/>
            </a:endParaRPr>
          </a:p>
          <a:p>
            <a:r>
              <a:rPr lang="es-ES" sz="1400" b="1" dirty="0">
                <a:latin typeface="Montserrat" panose="00000500000000000000" pitchFamily="2" charset="0"/>
              </a:rPr>
              <a:t>El Consumidor &amp; El Cliente</a:t>
            </a:r>
          </a:p>
          <a:p>
            <a:endParaRPr lang="es-ES" sz="1400" b="1" dirty="0">
              <a:latin typeface="Montserrat" panose="00000500000000000000" pitchFamily="2" charset="0"/>
            </a:endParaRPr>
          </a:p>
          <a:p>
            <a:r>
              <a:rPr lang="es-ES" sz="1400" b="1" dirty="0">
                <a:latin typeface="Montserrat" panose="00000500000000000000" pitchFamily="2" charset="0"/>
              </a:rPr>
              <a:t>Proceso y Resultados: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latin typeface="Montserrat" panose="00000500000000000000" pitchFamily="2" charset="0"/>
              </a:rPr>
              <a:t>Pérdidas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identificadas</a:t>
            </a:r>
            <a:r>
              <a:rPr lang="en-US" sz="1400" dirty="0">
                <a:latin typeface="Montserrat" panose="00000500000000000000" pitchFamily="2" charset="0"/>
              </a:rPr>
              <a:t> (</a:t>
            </a:r>
            <a:r>
              <a:rPr lang="en-US" sz="1400" dirty="0" err="1">
                <a:latin typeface="Montserrat" panose="00000500000000000000" pitchFamily="2" charset="0"/>
              </a:rPr>
              <a:t>estado</a:t>
            </a:r>
            <a:r>
              <a:rPr lang="en-US" sz="1400" dirty="0">
                <a:latin typeface="Montserrat" panose="00000500000000000000" pitchFamily="2" charset="0"/>
              </a:rPr>
              <a:t> de </a:t>
            </a:r>
            <a:r>
              <a:rPr lang="en-US" sz="1400" dirty="0" err="1">
                <a:latin typeface="Montserrat" panose="00000500000000000000" pitchFamily="2" charset="0"/>
              </a:rPr>
              <a:t>pérdida</a:t>
            </a:r>
            <a:r>
              <a:rPr lang="en-US" sz="1400" dirty="0">
                <a:latin typeface="Montserrat" panose="00000500000000000000" pitchFamily="2" charset="0"/>
              </a:rPr>
              <a:t> cero)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latin typeface="Montserrat" panose="00000500000000000000" pitchFamily="2" charset="0"/>
              </a:rPr>
              <a:t>Pérdidas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analizadas</a:t>
            </a:r>
            <a:r>
              <a:rPr lang="en-US" sz="1400" dirty="0">
                <a:latin typeface="Montserrat" panose="00000500000000000000" pitchFamily="2" charset="0"/>
              </a:rPr>
              <a:t> y </a:t>
            </a:r>
            <a:r>
              <a:rPr lang="en-US" sz="1400" dirty="0" err="1">
                <a:latin typeface="Montserrat" panose="00000500000000000000" pitchFamily="2" charset="0"/>
              </a:rPr>
              <a:t>potencial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completo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definido</a:t>
            </a:r>
            <a:r>
              <a:rPr lang="en-US" sz="1400" dirty="0">
                <a:latin typeface="Montserrat" panose="00000500000000000000" pitchFamily="2" charset="0"/>
              </a:rPr>
              <a:t> (Estado ideal)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dirty="0">
                <a:latin typeface="Montserrat" panose="00000500000000000000" pitchFamily="2" charset="0"/>
              </a:rPr>
              <a:t>Establecimiento de planes de eliminación de pérdidas (Estado futuro)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latin typeface="Montserrat" panose="00000500000000000000" pitchFamily="2" charset="0"/>
              </a:rPr>
              <a:t>Trazabilidad</a:t>
            </a:r>
            <a:r>
              <a:rPr lang="en-US" sz="1400" dirty="0">
                <a:latin typeface="Montserrat" panose="00000500000000000000" pitchFamily="2" charset="0"/>
              </a:rPr>
              <a:t> y </a:t>
            </a:r>
            <a:r>
              <a:rPr lang="en-US" sz="1400" dirty="0" err="1">
                <a:latin typeface="Montserrat" panose="00000500000000000000" pitchFamily="2" charset="0"/>
              </a:rPr>
              <a:t>monitorizacion</a:t>
            </a:r>
            <a:r>
              <a:rPr lang="en-US" sz="1400" dirty="0">
                <a:latin typeface="Montserrat" panose="00000500000000000000" pitchFamily="2" charset="0"/>
              </a:rPr>
              <a:t> de </a:t>
            </a:r>
            <a:r>
              <a:rPr lang="en-US" sz="1400" dirty="0" err="1">
                <a:latin typeface="Montserrat" panose="00000500000000000000" pitchFamily="2" charset="0"/>
              </a:rPr>
              <a:t>los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resultados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</a:p>
          <a:p>
            <a:endParaRPr lang="en-US" sz="1400" dirty="0">
              <a:latin typeface="Montserrat" panose="00000500000000000000" pitchFamily="2" charset="0"/>
            </a:endParaRPr>
          </a:p>
          <a:p>
            <a:r>
              <a:rPr lang="en-US" sz="1400" b="1" dirty="0" err="1">
                <a:latin typeface="Montserrat" panose="00000500000000000000" pitchFamily="2" charset="0"/>
              </a:rPr>
              <a:t>E.j</a:t>
            </a:r>
            <a:r>
              <a:rPr lang="en-US" sz="1400" dirty="0">
                <a:latin typeface="Montserrat" panose="00000500000000000000" pitchFamily="2" charset="0"/>
              </a:rPr>
              <a:t>: Call center </a:t>
            </a:r>
            <a:r>
              <a:rPr lang="en-US" sz="1400">
                <a:latin typeface="Montserrat" panose="00000500000000000000" pitchFamily="2" charset="0"/>
              </a:rPr>
              <a:t>(1m</a:t>
            </a:r>
            <a:r>
              <a:rPr lang="en-US" sz="1400" b="0" i="0">
                <a:solidFill>
                  <a:srgbClr val="111111"/>
                </a:solidFill>
                <a:effectLst/>
                <a:latin typeface="Montserrat" panose="00000500000000000000" pitchFamily="2" charset="0"/>
              </a:rPr>
              <a:t>€</a:t>
            </a:r>
            <a:r>
              <a:rPr lang="en-US" sz="1400">
                <a:latin typeface="Montserrat" panose="00000500000000000000" pitchFamily="2" charset="0"/>
              </a:rPr>
              <a:t>) </a:t>
            </a:r>
            <a:r>
              <a:rPr lang="en-US" sz="1400" dirty="0" err="1">
                <a:latin typeface="Montserrat" panose="00000500000000000000" pitchFamily="2" charset="0"/>
              </a:rPr>
              <a:t>Reduccion</a:t>
            </a:r>
            <a:r>
              <a:rPr lang="en-US" sz="1400" dirty="0">
                <a:latin typeface="Montserrat" panose="00000500000000000000" pitchFamily="2" charset="0"/>
              </a:rPr>
              <a:t> de </a:t>
            </a:r>
            <a:r>
              <a:rPr lang="en-US" sz="1400" dirty="0" err="1">
                <a:latin typeface="Montserrat" panose="00000500000000000000" pitchFamily="2" charset="0"/>
              </a:rPr>
              <a:t>los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recursos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humanos</a:t>
            </a:r>
            <a:r>
              <a:rPr lang="en-US" sz="1400" dirty="0">
                <a:latin typeface="Montserrat" panose="00000500000000000000" pitchFamily="2" charset="0"/>
              </a:rPr>
              <a:t>  </a:t>
            </a:r>
            <a:r>
              <a:rPr lang="en-US" sz="1400" dirty="0" err="1">
                <a:latin typeface="Montserrat" panose="00000500000000000000" pitchFamily="2" charset="0"/>
              </a:rPr>
              <a:t>destinados</a:t>
            </a:r>
            <a:r>
              <a:rPr lang="en-US" sz="1400" dirty="0">
                <a:latin typeface="Montserrat" panose="00000500000000000000" pitchFamily="2" charset="0"/>
              </a:rPr>
              <a:t> a </a:t>
            </a:r>
            <a:r>
              <a:rPr lang="en-US" sz="1400" dirty="0" err="1">
                <a:latin typeface="Montserrat" panose="00000500000000000000" pitchFamily="2" charset="0"/>
              </a:rPr>
              <a:t>este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servicio</a:t>
            </a:r>
            <a:r>
              <a:rPr lang="en-US" sz="1400" dirty="0">
                <a:latin typeface="Montserrat" panose="00000500000000000000" pitchFamily="2" charset="0"/>
              </a:rPr>
              <a:t>,  </a:t>
            </a:r>
            <a:r>
              <a:rPr lang="en-US" sz="1400" dirty="0" err="1">
                <a:latin typeface="Montserrat" panose="00000500000000000000" pitchFamily="2" charset="0"/>
              </a:rPr>
              <a:t>desviando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llamadas</a:t>
            </a:r>
            <a:r>
              <a:rPr lang="en-US" sz="1400" dirty="0">
                <a:latin typeface="Montserrat" panose="00000500000000000000" pitchFamily="2" charset="0"/>
              </a:rPr>
              <a:t> a </a:t>
            </a:r>
            <a:r>
              <a:rPr lang="en-US" sz="1400" dirty="0" err="1">
                <a:latin typeface="Montserrat" panose="00000500000000000000" pitchFamily="2" charset="0"/>
              </a:rPr>
              <a:t>medios</a:t>
            </a:r>
            <a:r>
              <a:rPr lang="en-US" sz="1400" dirty="0">
                <a:latin typeface="Montserrat" panose="00000500000000000000" pitchFamily="2" charset="0"/>
              </a:rPr>
              <a:t> de </a:t>
            </a:r>
            <a:r>
              <a:rPr lang="en-US" sz="1400" dirty="0" err="1">
                <a:latin typeface="Montserrat" panose="00000500000000000000" pitchFamily="2" charset="0"/>
              </a:rPr>
              <a:t>respuesta</a:t>
            </a:r>
            <a:r>
              <a:rPr lang="en-US" sz="1400" dirty="0">
                <a:latin typeface="Montserrat" panose="00000500000000000000" pitchFamily="2" charset="0"/>
              </a:rPr>
              <a:t> de </a:t>
            </a:r>
            <a:r>
              <a:rPr lang="en-US" sz="1400" dirty="0" err="1">
                <a:latin typeface="Montserrat" panose="00000500000000000000" pitchFamily="2" charset="0"/>
              </a:rPr>
              <a:t>menor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coste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como</a:t>
            </a:r>
            <a:r>
              <a:rPr lang="en-US" sz="1400" dirty="0">
                <a:latin typeface="Montserrat" panose="00000500000000000000" pitchFamily="2" charset="0"/>
              </a:rPr>
              <a:t>: chat box, </a:t>
            </a:r>
            <a:r>
              <a:rPr lang="en-US" sz="1400" dirty="0" err="1">
                <a:latin typeface="Montserrat" panose="00000500000000000000" pitchFamily="2" charset="0"/>
              </a:rPr>
              <a:t>whatsapp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consiguiendo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ahorros</a:t>
            </a:r>
            <a:r>
              <a:rPr lang="en-US" sz="1400" dirty="0">
                <a:latin typeface="Montserrat" panose="00000500000000000000" pitchFamily="2" charset="0"/>
              </a:rPr>
              <a:t> </a:t>
            </a:r>
            <a:r>
              <a:rPr lang="en-US" sz="1400" dirty="0" err="1">
                <a:latin typeface="Montserrat" panose="00000500000000000000" pitchFamily="2" charset="0"/>
              </a:rPr>
              <a:t>significativos</a:t>
            </a:r>
            <a:r>
              <a:rPr lang="en-US" sz="1400" dirty="0">
                <a:latin typeface="Montserrat" panose="00000500000000000000" pitchFamily="2" charset="0"/>
              </a:rPr>
              <a:t>.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C07C3C7-3194-495B-9C06-DAE5F1DBB51D}"/>
              </a:ext>
            </a:extLst>
          </p:cNvPr>
          <p:cNvSpPr txBox="1"/>
          <p:nvPr/>
        </p:nvSpPr>
        <p:spPr>
          <a:xfrm>
            <a:off x="123255" y="6052136"/>
            <a:ext cx="136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Núria Romera Martínez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309546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XBV6ObMiwdOH9F4Q4g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1252</Words>
  <Application>Microsoft Office PowerPoint</Application>
  <PresentationFormat>Panorámica</PresentationFormat>
  <Paragraphs>165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LOBERA TORRES</dc:creator>
  <cp:lastModifiedBy>Andrea Boz</cp:lastModifiedBy>
  <cp:revision>49</cp:revision>
  <dcterms:created xsi:type="dcterms:W3CDTF">2020-09-01T15:30:35Z</dcterms:created>
  <dcterms:modified xsi:type="dcterms:W3CDTF">2022-11-15T15:25:10Z</dcterms:modified>
</cp:coreProperties>
</file>