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432" r:id="rId4"/>
    <p:sldId id="426" r:id="rId5"/>
    <p:sldId id="427" r:id="rId6"/>
    <p:sldId id="428" r:id="rId7"/>
    <p:sldId id="429" r:id="rId8"/>
    <p:sldId id="433" r:id="rId9"/>
    <p:sldId id="430" r:id="rId10"/>
    <p:sldId id="434" r:id="rId11"/>
    <p:sldId id="422" r:id="rId12"/>
    <p:sldId id="435" r:id="rId13"/>
    <p:sldId id="431" r:id="rId14"/>
    <p:sldId id="443" r:id="rId15"/>
    <p:sldId id="444" r:id="rId16"/>
    <p:sldId id="447" r:id="rId17"/>
    <p:sldId id="448" r:id="rId18"/>
    <p:sldId id="450" r:id="rId19"/>
    <p:sldId id="451" r:id="rId20"/>
    <p:sldId id="436" r:id="rId21"/>
    <p:sldId id="452" r:id="rId22"/>
  </p:sldIdLst>
  <p:sldSz cx="12192000" cy="6858000"/>
  <p:notesSz cx="6858000" cy="9926638"/>
  <p:custDataLst>
    <p:tags r:id="rId2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nz Domínguez, Mónica" initials="SDM" lastIdx="1" clrIdx="0">
    <p:extLst>
      <p:ext uri="{19B8F6BF-5375-455C-9EA6-DF929625EA0E}">
        <p15:presenceInfo xmlns:p15="http://schemas.microsoft.com/office/powerpoint/2012/main" userId="S::7563@bancamarch.es::70dcf3a1-c495-426a-80fb-5dc1f6edfe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FF3737"/>
    <a:srgbClr val="14ADAA"/>
    <a:srgbClr val="D11116"/>
    <a:srgbClr val="E7E6E6"/>
    <a:srgbClr val="2157AF"/>
    <a:srgbClr val="EF3F43"/>
    <a:srgbClr val="C3BF24"/>
    <a:srgbClr val="667E9B"/>
    <a:srgbClr val="112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95" autoAdjust="0"/>
  </p:normalViewPr>
  <p:slideViewPr>
    <p:cSldViewPr snapToGrid="0">
      <p:cViewPr varScale="1">
        <p:scale>
          <a:sx n="36" d="100"/>
          <a:sy n="36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Hoja1!$D$35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005C4C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25C-4167-A49D-AF48BD077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5C-4167-A49D-AF48BD077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25C-4167-A49D-AF48BD077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25C-4167-A49D-AF48BD077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Gloriola" panose="02000000000000000000" pitchFamily="2" charset="77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Hoja1!$E$34:$H$34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Hoja1!$E$35:$H$35</c:f>
              <c:numCache>
                <c:formatCode>#,##0.0</c:formatCode>
                <c:ptCount val="4"/>
                <c:pt idx="0">
                  <c:v>7.6440380000000001</c:v>
                </c:pt>
                <c:pt idx="1">
                  <c:v>8.1248909999999999</c:v>
                </c:pt>
                <c:pt idx="2">
                  <c:v>8.1560229999999994</c:v>
                </c:pt>
                <c:pt idx="3">
                  <c:v>8.2889239999999997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5C-4167-A49D-AF48BD077513}"/>
            </c:ext>
          </c:extLst>
        </c:ser>
        <c:ser>
          <c:idx val="1"/>
          <c:order val="1"/>
          <c:tx>
            <c:strRef>
              <c:f>Hoja1!$D$36</c:f>
              <c:strCache>
                <c:ptCount val="1"/>
                <c:pt idx="0">
                  <c:v>RR.BB.</c:v>
                </c:pt>
              </c:strCache>
            </c:strRef>
          </c:tx>
          <c:spPr>
            <a:solidFill>
              <a:srgbClr val="A4C591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25C-4167-A49D-AF48BD077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25C-4167-A49D-AF48BD077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25C-4167-A49D-AF48BD077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25C-4167-A49D-AF48BD077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loriola" panose="02000000000000000000" pitchFamily="2" charset="77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Hoja1!$E$34:$H$34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Hoja1!$E$36:$H$36</c:f>
              <c:numCache>
                <c:formatCode>#,##0.0</c:formatCode>
                <c:ptCount val="4"/>
                <c:pt idx="0">
                  <c:v>9.5095799999999997</c:v>
                </c:pt>
                <c:pt idx="1">
                  <c:v>9.1966009999999994</c:v>
                </c:pt>
                <c:pt idx="2">
                  <c:v>9.7266820000000003</c:v>
                </c:pt>
                <c:pt idx="3">
                  <c:v>11.145130999999999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5C-4167-A49D-AF48BD077513}"/>
            </c:ext>
          </c:extLst>
        </c:ser>
        <c:ser>
          <c:idx val="2"/>
          <c:order val="2"/>
          <c:tx>
            <c:strRef>
              <c:f>Hoja1!$D$37</c:f>
              <c:strCache>
                <c:ptCount val="1"/>
                <c:pt idx="0">
                  <c:v>AuMs</c:v>
                </c:pt>
              </c:strCache>
            </c:strRef>
          </c:tx>
          <c:spPr>
            <a:solidFill>
              <a:srgbClr val="F3B151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25C-4167-A49D-AF48BD077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25C-4167-A49D-AF48BD077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25C-4167-A49D-AF48BD077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25C-4167-A49D-AF48BD077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Gloriola" panose="02000000000000000000" pitchFamily="2" charset="77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Hoja1!$E$34:$H$34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Hoja1!$E$37:$H$37</c:f>
              <c:numCache>
                <c:formatCode>#,##0.0</c:formatCode>
                <c:ptCount val="4"/>
                <c:pt idx="0">
                  <c:v>11.233318000000001</c:v>
                </c:pt>
                <c:pt idx="1">
                  <c:v>11.764308</c:v>
                </c:pt>
                <c:pt idx="2">
                  <c:v>12.70753</c:v>
                </c:pt>
                <c:pt idx="3">
                  <c:v>15.660330999999999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5C-4167-A49D-AF48BD077513}"/>
            </c:ext>
          </c:extLst>
        </c:ser>
        <c:ser>
          <c:idx val="3"/>
          <c:order val="3"/>
          <c:tx>
            <c:strRef>
              <c:f>Hoja1!$D$38</c:f>
              <c:strCache>
                <c:ptCount val="1"/>
                <c:pt idx="0">
                  <c:v>Valores</c:v>
                </c:pt>
              </c:strCache>
            </c:strRef>
          </c:tx>
          <c:spPr>
            <a:solidFill>
              <a:srgbClr val="8C8880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25C-4167-A49D-AF48BD077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25C-4167-A49D-AF48BD077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25C-4167-A49D-AF48BD077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925C-4167-A49D-AF48BD077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Gloriola" panose="02000000000000000000" pitchFamily="2" charset="77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Hoja1!$E$34:$H$34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Hoja1!$E$38:$H$38</c:f>
              <c:numCache>
                <c:formatCode>#,##0.0</c:formatCode>
                <c:ptCount val="4"/>
                <c:pt idx="0">
                  <c:v>6.1004959999999997</c:v>
                </c:pt>
                <c:pt idx="1">
                  <c:v>6.6239569999999999</c:v>
                </c:pt>
                <c:pt idx="2">
                  <c:v>5.8684810000000001</c:v>
                </c:pt>
                <c:pt idx="3">
                  <c:v>6.616962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25C-4167-A49D-AF48BD077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653617600"/>
        <c:axId val="653617992"/>
      </c:barChart>
      <c:catAx>
        <c:axId val="6536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loriola Light" panose="02000000000000000000" pitchFamily="2" charset="77"/>
                <a:ea typeface="+mn-ea"/>
                <a:cs typeface="+mn-cs"/>
              </a:defRPr>
            </a:pPr>
            <a:endParaRPr lang="es-ES"/>
          </a:p>
        </c:txPr>
        <c:crossAx val="653617992"/>
        <c:crosses val="autoZero"/>
        <c:auto val="1"/>
        <c:lblAlgn val="ctr"/>
        <c:lblOffset val="100"/>
        <c:noMultiLvlLbl val="0"/>
      </c:catAx>
      <c:valAx>
        <c:axId val="65361799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6536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1T16:11:21.93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329D6-5565-4A17-B5FD-A7B13FDE51C2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266A7-D8A4-414D-83F2-092EBC2F30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20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66A7-D8A4-414D-83F2-092EBC2F30B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33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66A7-D8A4-414D-83F2-092EBC2F30B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77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66A7-D8A4-414D-83F2-092EBC2F30B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98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66A7-D8A4-414D-83F2-092EBC2F30B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84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66A7-D8A4-414D-83F2-092EBC2F30B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6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66A7-D8A4-414D-83F2-092EBC2F30B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769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66A7-D8A4-414D-83F2-092EBC2F30B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72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66A7-D8A4-414D-83F2-092EBC2F30B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88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66A7-D8A4-414D-83F2-092EBC2F30B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36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01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93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4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6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35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5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58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01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04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18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39332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iapositiva de think-cell" r:id="rId16" imgW="378" imgH="377" progId="TCLayout.ActiveDocument.1">
                  <p:embed/>
                </p:oleObj>
              </mc:Choice>
              <mc:Fallback>
                <p:oleObj name="Diapositiva de think-cell" r:id="rId16" imgW="378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s-E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7BF67-7C38-4880-AE31-327B6228022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9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omments" Target="../comments/commen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2.sv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microsoft.com/office/2007/relationships/hdphoto" Target="../media/hdphoto1.wdp"/><Relationship Id="rId5" Type="http://schemas.openxmlformats.org/officeDocument/2006/relationships/image" Target="../media/image15.sv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291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15" y="1205655"/>
            <a:ext cx="3016899" cy="9549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H="1">
            <a:off x="0" y="0"/>
            <a:ext cx="2715904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291215" y="2545014"/>
            <a:ext cx="3263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La gestión de Compras en un entorno inflacionario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</a:t>
            </a:fld>
            <a:endParaRPr lang="es-E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5826792"/>
            <a:ext cx="27159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2715904" y="5826792"/>
            <a:ext cx="9476096" cy="0"/>
          </a:xfrm>
          <a:prstGeom prst="line">
            <a:avLst/>
          </a:prstGeom>
          <a:ln w="38100"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584960" y="6157730"/>
            <a:ext cx="373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Madrid, noviembre de 2021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044686" y="4893562"/>
            <a:ext cx="32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Mónica Sainz</a:t>
            </a:r>
          </a:p>
        </p:txBody>
      </p:sp>
      <p:sp>
        <p:nvSpPr>
          <p:cNvPr id="11" name="Rectángulo 10"/>
          <p:cNvSpPr/>
          <p:nvPr/>
        </p:nvSpPr>
        <p:spPr>
          <a:xfrm flipH="1">
            <a:off x="1388769" y="996285"/>
            <a:ext cx="1330281" cy="4126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 flipH="1">
            <a:off x="2719048" y="996285"/>
            <a:ext cx="4814515" cy="4126039"/>
          </a:xfrm>
          <a:prstGeom prst="rect">
            <a:avLst/>
          </a:prstGeom>
          <a:solidFill>
            <a:srgbClr val="2157AF"/>
          </a:solidFill>
          <a:ln>
            <a:solidFill>
              <a:srgbClr val="215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59" y="1120818"/>
            <a:ext cx="5826013" cy="38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B68DE02-B183-42B9-AF82-069CF4A087BF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055063-855F-4012-8BC8-53F990ED231A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98048-E230-4C7E-90C1-542E5CD2D50B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CONTEXTO</a:t>
            </a:r>
          </a:p>
        </p:txBody>
      </p:sp>
      <p:pic>
        <p:nvPicPr>
          <p:cNvPr id="6" name="Imagen 5" descr="Imagen que contiene exterior, grande, parado, perro&#10;&#10;Descripción generada automáticamente">
            <a:extLst>
              <a:ext uri="{FF2B5EF4-FFF2-40B4-BE49-F238E27FC236}">
                <a16:creationId xmlns:a16="http://schemas.microsoft.com/office/drawing/2014/main" id="{4DAD60AD-40C8-411E-82E1-B400686A4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r="11875"/>
          <a:stretch/>
        </p:blipFill>
        <p:spPr>
          <a:xfrm>
            <a:off x="2317117" y="908304"/>
            <a:ext cx="9674352" cy="5315712"/>
          </a:xfrm>
          <a:prstGeom prst="rect">
            <a:avLst/>
          </a:prstGeom>
        </p:spPr>
      </p:pic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880588FE-1919-4CF8-BBB5-5ADB014058DE}"/>
              </a:ext>
            </a:extLst>
          </p:cNvPr>
          <p:cNvSpPr/>
          <p:nvPr/>
        </p:nvSpPr>
        <p:spPr>
          <a:xfrm>
            <a:off x="4608576" y="2596896"/>
            <a:ext cx="2203704" cy="667512"/>
          </a:xfrm>
          <a:prstGeom prst="wedgeRoundRectCallout">
            <a:avLst>
              <a:gd name="adj1" fmla="val -64401"/>
              <a:gd name="adj2" fmla="val -685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Inflación</a:t>
            </a: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58318CDB-AC9D-424A-BF45-24F9715733CD}"/>
              </a:ext>
            </a:extLst>
          </p:cNvPr>
          <p:cNvSpPr/>
          <p:nvPr/>
        </p:nvSpPr>
        <p:spPr>
          <a:xfrm>
            <a:off x="8773031" y="4559808"/>
            <a:ext cx="2203704" cy="667512"/>
          </a:xfrm>
          <a:prstGeom prst="wedgeRoundRectCallout">
            <a:avLst>
              <a:gd name="adj1" fmla="val -21247"/>
              <a:gd name="adj2" fmla="val -1562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Compras</a:t>
            </a:r>
          </a:p>
        </p:txBody>
      </p:sp>
    </p:spTree>
    <p:extLst>
      <p:ext uri="{BB962C8B-B14F-4D97-AF65-F5344CB8AC3E}">
        <p14:creationId xmlns:p14="http://schemas.microsoft.com/office/powerpoint/2010/main" val="190756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83E41F-9E72-40F1-8582-2EBA2EB924E9}"/>
              </a:ext>
            </a:extLst>
          </p:cNvPr>
          <p:cNvSpPr txBox="1"/>
          <p:nvPr/>
        </p:nvSpPr>
        <p:spPr>
          <a:xfrm>
            <a:off x="2589088" y="472611"/>
            <a:ext cx="926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loriola" panose="02000000000000000000" pitchFamily="50" charset="0"/>
              </a:rPr>
              <a:t>Y además viene acompañado…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08C8C12-ED08-46B7-8F8E-FF2E2F79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514" y="1060426"/>
            <a:ext cx="4441120" cy="563086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272D357-91AE-4420-9745-7E90F7900196}"/>
              </a:ext>
            </a:extLst>
          </p:cNvPr>
          <p:cNvSpPr txBox="1"/>
          <p:nvPr/>
        </p:nvSpPr>
        <p:spPr>
          <a:xfrm>
            <a:off x="2214963" y="5775900"/>
            <a:ext cx="4452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loriola" panose="02000000000000000000" pitchFamily="50" charset="0"/>
              </a:rPr>
              <a:t>Ciberseguridad</a:t>
            </a:r>
          </a:p>
          <a:p>
            <a:r>
              <a:rPr lang="es-ES" sz="2400" dirty="0">
                <a:solidFill>
                  <a:schemeClr val="bg1"/>
                </a:solidFill>
                <a:latin typeface="Gloriola" panose="02000000000000000000" pitchFamily="50" charset="0"/>
              </a:rPr>
              <a:t>Digitalización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DC288FB-E88F-42E6-9AA9-3842F590D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558" y="4448587"/>
            <a:ext cx="4198239" cy="22427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F6CB672-1DAC-4893-A690-B684F7931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239" y="1060426"/>
            <a:ext cx="5160558" cy="32537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6E92DA-E57A-4F08-AE98-B41B4621806B}"/>
              </a:ext>
            </a:extLst>
          </p:cNvPr>
          <p:cNvSpPr txBox="1"/>
          <p:nvPr/>
        </p:nvSpPr>
        <p:spPr>
          <a:xfrm>
            <a:off x="9782193" y="6145232"/>
            <a:ext cx="233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loriola" panose="02000000000000000000" pitchFamily="50" charset="0"/>
              </a:rPr>
              <a:t>Sostenibilidad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35CE7F-6986-4F37-86A2-029F03B945C8}"/>
              </a:ext>
            </a:extLst>
          </p:cNvPr>
          <p:cNvSpPr txBox="1"/>
          <p:nvPr/>
        </p:nvSpPr>
        <p:spPr>
          <a:xfrm>
            <a:off x="6720239" y="3748345"/>
            <a:ext cx="4813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Gloriola" panose="02000000000000000000" pitchFamily="50" charset="0"/>
              </a:rPr>
              <a:t>Entorno normativo / </a:t>
            </a:r>
            <a:r>
              <a:rPr lang="es-ES" sz="2400" dirty="0" err="1">
                <a:solidFill>
                  <a:schemeClr val="bg1"/>
                </a:solidFill>
                <a:latin typeface="Gloriola" panose="02000000000000000000" pitchFamily="50" charset="0"/>
              </a:rPr>
              <a:t>Compliance</a:t>
            </a:r>
            <a:r>
              <a:rPr lang="es-ES" sz="2400" dirty="0">
                <a:solidFill>
                  <a:schemeClr val="bg1"/>
                </a:solidFill>
                <a:latin typeface="Gloriola" panose="02000000000000000000" pitchFamily="50" charset="0"/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AF0C6B1-83ED-49EA-AF73-71A34BBC31B1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417797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 bwMode="auto">
          <a:xfrm>
            <a:off x="1078501" y="1053741"/>
            <a:ext cx="928048" cy="2222845"/>
          </a:xfrm>
          <a:prstGeom prst="rect">
            <a:avLst/>
          </a:prstGeom>
          <a:noFill/>
          <a:ln>
            <a:noFill/>
          </a:ln>
        </p:spPr>
        <p:txBody>
          <a:bodyPr wrap="square" lIns="288000" tIns="0" rIns="0" bIns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defRPr sz="4800" b="1">
                <a:solidFill>
                  <a:srgbClr val="00502F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s-ES" altLang="es-ES" sz="13800" b="0" dirty="0">
                <a:solidFill>
                  <a:srgbClr val="002E55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55886" y="-36422"/>
            <a:ext cx="7736113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949370" y="1053741"/>
            <a:ext cx="6402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Back </a:t>
            </a:r>
            <a:r>
              <a:rPr lang="es-ES" sz="4400" b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to</a:t>
            </a:r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Basics</a:t>
            </a:r>
            <a:endParaRPr lang="es-ES" sz="4400" b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078501" y="3029803"/>
            <a:ext cx="3377385" cy="0"/>
          </a:xfrm>
          <a:prstGeom prst="line">
            <a:avLst/>
          </a:prstGeom>
          <a:ln w="76200"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12</a:t>
            </a:fld>
            <a:endParaRPr lang="es-ES" sz="1000" b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95" y="180339"/>
            <a:ext cx="1417056" cy="4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7B7274-F286-4358-8BCF-AF0D1FB7F520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B2813A-4BCD-434E-96B4-F808059989AD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9D42A5-5F46-4829-96B8-8985E479FDB2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BACK TO BASICS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86BE3-CC07-4EED-B105-CE8A3E7E20F7}"/>
              </a:ext>
            </a:extLst>
          </p:cNvPr>
          <p:cNvSpPr txBox="1"/>
          <p:nvPr/>
        </p:nvSpPr>
        <p:spPr>
          <a:xfrm>
            <a:off x="2342200" y="658827"/>
            <a:ext cx="926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loriola" panose="02000000000000000000" pitchFamily="50" charset="0"/>
              </a:rPr>
              <a:t>Volvemos al cole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909EE1-B035-447E-9DC5-F40048255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25" y="1551522"/>
            <a:ext cx="6416827" cy="4275270"/>
          </a:xfrm>
          <a:prstGeom prst="rect">
            <a:avLst/>
          </a:prstGeom>
        </p:spPr>
      </p:pic>
      <p:pic>
        <p:nvPicPr>
          <p:cNvPr id="8" name="Gráfico 7" descr="Profesora con relleno sólido">
            <a:extLst>
              <a:ext uri="{FF2B5EF4-FFF2-40B4-BE49-F238E27FC236}">
                <a16:creationId xmlns:a16="http://schemas.microsoft.com/office/drawing/2014/main" id="{A6B68EBF-4779-437E-8B15-9F1BC2A03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082" y="4324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9201D37-2188-42B1-93AC-33CF0591B4A4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4BE21E-07F4-4D37-A2D9-A354E72A8696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175134-EE87-4317-B055-B56F91943327}"/>
              </a:ext>
            </a:extLst>
          </p:cNvPr>
          <p:cNvSpPr txBox="1"/>
          <p:nvPr/>
        </p:nvSpPr>
        <p:spPr>
          <a:xfrm>
            <a:off x="2589088" y="472611"/>
            <a:ext cx="926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loriola" panose="02000000000000000000" pitchFamily="50" charset="0"/>
              </a:rPr>
              <a:t>… y elegimos las mas adecuadas…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C221A4-61A9-4F3B-94F6-F53D2BD297AC}"/>
              </a:ext>
            </a:extLst>
          </p:cNvPr>
          <p:cNvSpPr txBox="1"/>
          <p:nvPr/>
        </p:nvSpPr>
        <p:spPr>
          <a:xfrm>
            <a:off x="2553840" y="1784950"/>
            <a:ext cx="15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Corto plazo (&lt;3 meses)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AF2CE4-6B9C-43B7-A9FE-74640B1C4DDD}"/>
              </a:ext>
            </a:extLst>
          </p:cNvPr>
          <p:cNvSpPr txBox="1"/>
          <p:nvPr/>
        </p:nvSpPr>
        <p:spPr>
          <a:xfrm>
            <a:off x="10417584" y="1709625"/>
            <a:ext cx="151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Largo Plazo</a:t>
            </a:r>
          </a:p>
          <a:p>
            <a:r>
              <a:rPr lang="es-ES" dirty="0"/>
              <a:t>(&gt;6 meses)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917636-30DE-4DD2-BD34-1E1BDBBEC5C9}"/>
              </a:ext>
            </a:extLst>
          </p:cNvPr>
          <p:cNvSpPr txBox="1"/>
          <p:nvPr/>
        </p:nvSpPr>
        <p:spPr>
          <a:xfrm>
            <a:off x="6725052" y="1693046"/>
            <a:ext cx="15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Medio Plazo</a:t>
            </a:r>
          </a:p>
          <a:p>
            <a:r>
              <a:rPr lang="es-ES" dirty="0"/>
              <a:t>(6 meses)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3D3165B-DB26-4C00-A55B-3B9E834A9408}"/>
              </a:ext>
            </a:extLst>
          </p:cNvPr>
          <p:cNvSpPr txBox="1"/>
          <p:nvPr/>
        </p:nvSpPr>
        <p:spPr>
          <a:xfrm>
            <a:off x="2108714" y="2997864"/>
            <a:ext cx="2408421" cy="1578832"/>
          </a:xfrm>
          <a:prstGeom prst="rect">
            <a:avLst/>
          </a:prstGeom>
          <a:solidFill>
            <a:srgbClr val="C3BF24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Renegociación precios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E8BA436-F82A-4F5F-99B5-B3399A74FD93}"/>
              </a:ext>
            </a:extLst>
          </p:cNvPr>
          <p:cNvSpPr txBox="1"/>
          <p:nvPr/>
        </p:nvSpPr>
        <p:spPr>
          <a:xfrm>
            <a:off x="4695818" y="2997864"/>
            <a:ext cx="2651333" cy="1578832"/>
          </a:xfrm>
          <a:prstGeom prst="rect">
            <a:avLst/>
          </a:prstGeom>
          <a:solidFill>
            <a:srgbClr val="D11116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Revisar especificaciones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D5EB716-8DD1-44F9-B7F6-5AF0B7A9BB8E}"/>
              </a:ext>
            </a:extLst>
          </p:cNvPr>
          <p:cNvSpPr txBox="1"/>
          <p:nvPr/>
        </p:nvSpPr>
        <p:spPr>
          <a:xfrm>
            <a:off x="7395277" y="2997864"/>
            <a:ext cx="2245042" cy="1578832"/>
          </a:xfrm>
          <a:prstGeom prst="rect">
            <a:avLst/>
          </a:prstGeom>
          <a:solidFill>
            <a:srgbClr val="EF3F4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de la demanda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9729709-7D30-49FC-BA20-13CCD0B0DD12}"/>
              </a:ext>
            </a:extLst>
          </p:cNvPr>
          <p:cNvSpPr txBox="1"/>
          <p:nvPr/>
        </p:nvSpPr>
        <p:spPr>
          <a:xfrm>
            <a:off x="9837720" y="2997864"/>
            <a:ext cx="2245042" cy="1578832"/>
          </a:xfrm>
          <a:prstGeom prst="rect">
            <a:avLst/>
          </a:prstGeom>
          <a:solidFill>
            <a:srgbClr val="14ADAA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proveedores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68FBFE05-251E-4FD5-9D85-0E3540B6C5E1}"/>
              </a:ext>
            </a:extLst>
          </p:cNvPr>
          <p:cNvSpPr/>
          <p:nvPr/>
        </p:nvSpPr>
        <p:spPr>
          <a:xfrm>
            <a:off x="3101871" y="245309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A69BCA60-64FE-45A5-8C9D-F01DE783DE4B}"/>
              </a:ext>
            </a:extLst>
          </p:cNvPr>
          <p:cNvSpPr/>
          <p:nvPr/>
        </p:nvSpPr>
        <p:spPr>
          <a:xfrm>
            <a:off x="7251603" y="245309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2B4DD7E-8EAA-407C-8E04-CF42328BC447}"/>
              </a:ext>
            </a:extLst>
          </p:cNvPr>
          <p:cNvCxnSpPr/>
          <p:nvPr/>
        </p:nvCxnSpPr>
        <p:spPr>
          <a:xfrm>
            <a:off x="2313432" y="2568947"/>
            <a:ext cx="9542946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BAAE1932-B4C0-405B-AC42-6244F13E40B2}"/>
              </a:ext>
            </a:extLst>
          </p:cNvPr>
          <p:cNvSpPr/>
          <p:nvPr/>
        </p:nvSpPr>
        <p:spPr>
          <a:xfrm>
            <a:off x="10960241" y="245309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Gráfico 12" descr="Marcador contorno">
            <a:extLst>
              <a:ext uri="{FF2B5EF4-FFF2-40B4-BE49-F238E27FC236}">
                <a16:creationId xmlns:a16="http://schemas.microsoft.com/office/drawing/2014/main" id="{7AC9D49A-53AC-421E-A85A-8D8B6DEBF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9132" y="1738490"/>
            <a:ext cx="914400" cy="914400"/>
          </a:xfrm>
          <a:prstGeom prst="rect">
            <a:avLst/>
          </a:prstGeom>
        </p:spPr>
      </p:pic>
      <p:pic>
        <p:nvPicPr>
          <p:cNvPr id="15" name="Gráfico 14" descr="Fin contorno">
            <a:extLst>
              <a:ext uri="{FF2B5EF4-FFF2-40B4-BE49-F238E27FC236}">
                <a16:creationId xmlns:a16="http://schemas.microsoft.com/office/drawing/2014/main" id="{D6F6BB84-EF57-46F8-978D-6A9BE4B5F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3808" y="1711334"/>
            <a:ext cx="573997" cy="573997"/>
          </a:xfrm>
          <a:prstGeom prst="rect">
            <a:avLst/>
          </a:prstGeom>
        </p:spPr>
      </p:pic>
      <p:pic>
        <p:nvPicPr>
          <p:cNvPr id="23" name="Gráfico 22" descr="Fin contorno">
            <a:extLst>
              <a:ext uri="{FF2B5EF4-FFF2-40B4-BE49-F238E27FC236}">
                <a16:creationId xmlns:a16="http://schemas.microsoft.com/office/drawing/2014/main" id="{A6A86B6D-1B05-4E98-9AE8-3A9C5CEE9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5869" y="1764324"/>
            <a:ext cx="573997" cy="573997"/>
          </a:xfrm>
          <a:prstGeom prst="rect">
            <a:avLst/>
          </a:prstGeom>
        </p:spPr>
      </p:pic>
      <p:pic>
        <p:nvPicPr>
          <p:cNvPr id="24" name="Gráfico 23" descr="Fin contorno">
            <a:extLst>
              <a:ext uri="{FF2B5EF4-FFF2-40B4-BE49-F238E27FC236}">
                <a16:creationId xmlns:a16="http://schemas.microsoft.com/office/drawing/2014/main" id="{8ABE078C-8C6B-4D39-875E-541B0551C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6648" y="1760198"/>
            <a:ext cx="573997" cy="57399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51618C9-A2A9-4054-8CA0-7B64457BFA3D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BACK TO BASICS</a:t>
            </a:r>
          </a:p>
        </p:txBody>
      </p:sp>
    </p:spTree>
    <p:extLst>
      <p:ext uri="{BB962C8B-B14F-4D97-AF65-F5344CB8AC3E}">
        <p14:creationId xmlns:p14="http://schemas.microsoft.com/office/powerpoint/2010/main" val="174353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9201D37-2188-42B1-93AC-33CF0591B4A4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4BE21E-07F4-4D37-A2D9-A354E72A8696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175134-EE87-4317-B055-B56F91943327}"/>
              </a:ext>
            </a:extLst>
          </p:cNvPr>
          <p:cNvSpPr txBox="1"/>
          <p:nvPr/>
        </p:nvSpPr>
        <p:spPr>
          <a:xfrm>
            <a:off x="2589088" y="472611"/>
            <a:ext cx="926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loriola" panose="02000000000000000000" pitchFamily="50" charset="0"/>
              </a:rPr>
              <a:t>… y elegimos las mas adecuadas…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C221A4-61A9-4F3B-94F6-F53D2BD297AC}"/>
              </a:ext>
            </a:extLst>
          </p:cNvPr>
          <p:cNvSpPr txBox="1"/>
          <p:nvPr/>
        </p:nvSpPr>
        <p:spPr>
          <a:xfrm>
            <a:off x="2553840" y="1784950"/>
            <a:ext cx="15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Corto plazo (&lt;3 meses)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AF2CE4-6B9C-43B7-A9FE-74640B1C4DDD}"/>
              </a:ext>
            </a:extLst>
          </p:cNvPr>
          <p:cNvSpPr txBox="1"/>
          <p:nvPr/>
        </p:nvSpPr>
        <p:spPr>
          <a:xfrm>
            <a:off x="10417584" y="1709625"/>
            <a:ext cx="151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Largo Plazo</a:t>
            </a:r>
          </a:p>
          <a:p>
            <a:r>
              <a:rPr lang="es-ES" dirty="0"/>
              <a:t>(&gt;6 meses)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917636-30DE-4DD2-BD34-1E1BDBBEC5C9}"/>
              </a:ext>
            </a:extLst>
          </p:cNvPr>
          <p:cNvSpPr txBox="1"/>
          <p:nvPr/>
        </p:nvSpPr>
        <p:spPr>
          <a:xfrm>
            <a:off x="6725052" y="1693046"/>
            <a:ext cx="15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Medio Plazo</a:t>
            </a:r>
          </a:p>
          <a:p>
            <a:r>
              <a:rPr lang="es-ES" dirty="0"/>
              <a:t>(6 meses)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3D3165B-DB26-4C00-A55B-3B9E834A9408}"/>
              </a:ext>
            </a:extLst>
          </p:cNvPr>
          <p:cNvSpPr txBox="1"/>
          <p:nvPr/>
        </p:nvSpPr>
        <p:spPr>
          <a:xfrm>
            <a:off x="2108714" y="2997864"/>
            <a:ext cx="2408421" cy="1578832"/>
          </a:xfrm>
          <a:prstGeom prst="rect">
            <a:avLst/>
          </a:prstGeom>
          <a:solidFill>
            <a:srgbClr val="C3BF24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Renegociación precios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9729709-7D30-49FC-BA20-13CCD0B0DD12}"/>
              </a:ext>
            </a:extLst>
          </p:cNvPr>
          <p:cNvSpPr txBox="1"/>
          <p:nvPr/>
        </p:nvSpPr>
        <p:spPr>
          <a:xfrm>
            <a:off x="9837720" y="2997864"/>
            <a:ext cx="2245042" cy="1578832"/>
          </a:xfrm>
          <a:prstGeom prst="rect">
            <a:avLst/>
          </a:prstGeom>
          <a:solidFill>
            <a:srgbClr val="14ADAA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proveedores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68FBFE05-251E-4FD5-9D85-0E3540B6C5E1}"/>
              </a:ext>
            </a:extLst>
          </p:cNvPr>
          <p:cNvSpPr/>
          <p:nvPr/>
        </p:nvSpPr>
        <p:spPr>
          <a:xfrm>
            <a:off x="3101871" y="245309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A69BCA60-64FE-45A5-8C9D-F01DE783DE4B}"/>
              </a:ext>
            </a:extLst>
          </p:cNvPr>
          <p:cNvSpPr/>
          <p:nvPr/>
        </p:nvSpPr>
        <p:spPr>
          <a:xfrm>
            <a:off x="7251603" y="245309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2B4DD7E-8EAA-407C-8E04-CF42328BC447}"/>
              </a:ext>
            </a:extLst>
          </p:cNvPr>
          <p:cNvCxnSpPr/>
          <p:nvPr/>
        </p:nvCxnSpPr>
        <p:spPr>
          <a:xfrm>
            <a:off x="2313432" y="2568947"/>
            <a:ext cx="9542946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BAAE1932-B4C0-405B-AC42-6244F13E40B2}"/>
              </a:ext>
            </a:extLst>
          </p:cNvPr>
          <p:cNvSpPr/>
          <p:nvPr/>
        </p:nvSpPr>
        <p:spPr>
          <a:xfrm>
            <a:off x="10960241" y="245309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Gráfico 12" descr="Marcador contorno">
            <a:extLst>
              <a:ext uri="{FF2B5EF4-FFF2-40B4-BE49-F238E27FC236}">
                <a16:creationId xmlns:a16="http://schemas.microsoft.com/office/drawing/2014/main" id="{7AC9D49A-53AC-421E-A85A-8D8B6DEBF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9132" y="1738490"/>
            <a:ext cx="914400" cy="914400"/>
          </a:xfrm>
          <a:prstGeom prst="rect">
            <a:avLst/>
          </a:prstGeom>
        </p:spPr>
      </p:pic>
      <p:pic>
        <p:nvPicPr>
          <p:cNvPr id="15" name="Gráfico 14" descr="Fin contorno">
            <a:extLst>
              <a:ext uri="{FF2B5EF4-FFF2-40B4-BE49-F238E27FC236}">
                <a16:creationId xmlns:a16="http://schemas.microsoft.com/office/drawing/2014/main" id="{D6F6BB84-EF57-46F8-978D-6A9BE4B5F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3808" y="1711334"/>
            <a:ext cx="573997" cy="573997"/>
          </a:xfrm>
          <a:prstGeom prst="rect">
            <a:avLst/>
          </a:prstGeom>
        </p:spPr>
      </p:pic>
      <p:pic>
        <p:nvPicPr>
          <p:cNvPr id="23" name="Gráfico 22" descr="Fin contorno">
            <a:extLst>
              <a:ext uri="{FF2B5EF4-FFF2-40B4-BE49-F238E27FC236}">
                <a16:creationId xmlns:a16="http://schemas.microsoft.com/office/drawing/2014/main" id="{A6A86B6D-1B05-4E98-9AE8-3A9C5CEE9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5869" y="1764324"/>
            <a:ext cx="573997" cy="573997"/>
          </a:xfrm>
          <a:prstGeom prst="rect">
            <a:avLst/>
          </a:prstGeom>
        </p:spPr>
      </p:pic>
      <p:pic>
        <p:nvPicPr>
          <p:cNvPr id="24" name="Gráfico 23" descr="Fin contorno">
            <a:extLst>
              <a:ext uri="{FF2B5EF4-FFF2-40B4-BE49-F238E27FC236}">
                <a16:creationId xmlns:a16="http://schemas.microsoft.com/office/drawing/2014/main" id="{8ABE078C-8C6B-4D39-875E-541B0551C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6648" y="1760198"/>
            <a:ext cx="573997" cy="573997"/>
          </a:xfrm>
          <a:prstGeom prst="rect">
            <a:avLst/>
          </a:prstGeom>
        </p:spPr>
      </p:pic>
      <p:pic>
        <p:nvPicPr>
          <p:cNvPr id="19" name="Gráfico 18" descr="Círculos con flechas contorno">
            <a:extLst>
              <a:ext uri="{FF2B5EF4-FFF2-40B4-BE49-F238E27FC236}">
                <a16:creationId xmlns:a16="http://schemas.microsoft.com/office/drawing/2014/main" id="{7F46F104-6A86-452C-94FC-ACF35C122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5620" y="4800600"/>
            <a:ext cx="914400" cy="9144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326FDBE-41B1-4B39-A173-9A4EE11FDE8C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BACK TO BASICS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D25CA4B-9379-44A9-8120-68AB21F99221}"/>
              </a:ext>
            </a:extLst>
          </p:cNvPr>
          <p:cNvSpPr txBox="1"/>
          <p:nvPr/>
        </p:nvSpPr>
        <p:spPr>
          <a:xfrm>
            <a:off x="4695818" y="2997864"/>
            <a:ext cx="2651333" cy="1578832"/>
          </a:xfrm>
          <a:prstGeom prst="rect">
            <a:avLst/>
          </a:prstGeom>
          <a:solidFill>
            <a:srgbClr val="D11116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Revisar especificaciones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F15BB32-3002-47F8-AECE-4616D4780EDA}"/>
              </a:ext>
            </a:extLst>
          </p:cNvPr>
          <p:cNvSpPr txBox="1"/>
          <p:nvPr/>
        </p:nvSpPr>
        <p:spPr>
          <a:xfrm>
            <a:off x="7395277" y="2997864"/>
            <a:ext cx="2245042" cy="1578832"/>
          </a:xfrm>
          <a:prstGeom prst="rect">
            <a:avLst/>
          </a:prstGeom>
          <a:solidFill>
            <a:srgbClr val="EF3F4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de la demanda</a:t>
            </a:r>
          </a:p>
        </p:txBody>
      </p:sp>
    </p:spTree>
    <p:extLst>
      <p:ext uri="{BB962C8B-B14F-4D97-AF65-F5344CB8AC3E}">
        <p14:creationId xmlns:p14="http://schemas.microsoft.com/office/powerpoint/2010/main" val="4229913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6FCFBBB9-75BE-4255-BC22-4CABC49A944E}"/>
              </a:ext>
            </a:extLst>
          </p:cNvPr>
          <p:cNvSpPr/>
          <p:nvPr/>
        </p:nvSpPr>
        <p:spPr>
          <a:xfrm>
            <a:off x="4619419" y="3179827"/>
            <a:ext cx="7236959" cy="2608324"/>
          </a:xfrm>
          <a:prstGeom prst="rect">
            <a:avLst/>
          </a:prstGeom>
          <a:solidFill>
            <a:srgbClr val="E7E6E6">
              <a:alpha val="5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9201D37-2188-42B1-93AC-33CF0591B4A4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4BE21E-07F4-4D37-A2D9-A354E72A8696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175134-EE87-4317-B055-B56F91943327}"/>
              </a:ext>
            </a:extLst>
          </p:cNvPr>
          <p:cNvSpPr txBox="1"/>
          <p:nvPr/>
        </p:nvSpPr>
        <p:spPr>
          <a:xfrm>
            <a:off x="2589088" y="472611"/>
            <a:ext cx="926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loriola" panose="02000000000000000000" pitchFamily="50" charset="0"/>
              </a:rPr>
              <a:t>… y elegimos las mas adecuadas…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C221A4-61A9-4F3B-94F6-F53D2BD297AC}"/>
              </a:ext>
            </a:extLst>
          </p:cNvPr>
          <p:cNvSpPr txBox="1"/>
          <p:nvPr/>
        </p:nvSpPr>
        <p:spPr>
          <a:xfrm>
            <a:off x="2553840" y="1784950"/>
            <a:ext cx="15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Corto plazo (&lt;3 meses)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3D3165B-DB26-4C00-A55B-3B9E834A9408}"/>
              </a:ext>
            </a:extLst>
          </p:cNvPr>
          <p:cNvSpPr txBox="1"/>
          <p:nvPr/>
        </p:nvSpPr>
        <p:spPr>
          <a:xfrm>
            <a:off x="2053850" y="2997864"/>
            <a:ext cx="2408421" cy="1578832"/>
          </a:xfrm>
          <a:prstGeom prst="rect">
            <a:avLst/>
          </a:prstGeom>
          <a:solidFill>
            <a:srgbClr val="C3BF24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Renegociación precios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68FBFE05-251E-4FD5-9D85-0E3540B6C5E1}"/>
              </a:ext>
            </a:extLst>
          </p:cNvPr>
          <p:cNvSpPr/>
          <p:nvPr/>
        </p:nvSpPr>
        <p:spPr>
          <a:xfrm>
            <a:off x="3101871" y="245309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Gráfico 12" descr="Marcador contorno">
            <a:extLst>
              <a:ext uri="{FF2B5EF4-FFF2-40B4-BE49-F238E27FC236}">
                <a16:creationId xmlns:a16="http://schemas.microsoft.com/office/drawing/2014/main" id="{7AC9D49A-53AC-421E-A85A-8D8B6DEBF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9132" y="1738490"/>
            <a:ext cx="914400" cy="9144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5F1925C-3AFD-418E-BEE7-E0C7167FFCC6}"/>
              </a:ext>
            </a:extLst>
          </p:cNvPr>
          <p:cNvSpPr txBox="1"/>
          <p:nvPr/>
        </p:nvSpPr>
        <p:spPr>
          <a:xfrm>
            <a:off x="6746782" y="1431330"/>
            <a:ext cx="3483865" cy="1295868"/>
          </a:xfrm>
          <a:prstGeom prst="rect">
            <a:avLst/>
          </a:prstGeom>
          <a:noFill/>
          <a:ln>
            <a:noFill/>
            <a:prstDash val="sysDash"/>
            <a:extLst>
              <a:ext uri="{C807C97D-BFC1-408E-A445-0C87EB9F89A2}">
                <ask:lineSketchStyleProps xmlns:ask="http://schemas.microsoft.com/office/drawing/2018/sketchyshapes" sd="1604260357">
                  <a:custGeom>
                    <a:avLst/>
                    <a:gdLst>
                      <a:gd name="connsiteX0" fmla="*/ 0 w 2605534"/>
                      <a:gd name="connsiteY0" fmla="*/ 0 h 1938992"/>
                      <a:gd name="connsiteX1" fmla="*/ 547162 w 2605534"/>
                      <a:gd name="connsiteY1" fmla="*/ 0 h 1938992"/>
                      <a:gd name="connsiteX2" fmla="*/ 1042214 w 2605534"/>
                      <a:gd name="connsiteY2" fmla="*/ 0 h 1938992"/>
                      <a:gd name="connsiteX3" fmla="*/ 1537265 w 2605534"/>
                      <a:gd name="connsiteY3" fmla="*/ 0 h 1938992"/>
                      <a:gd name="connsiteX4" fmla="*/ 1980206 w 2605534"/>
                      <a:gd name="connsiteY4" fmla="*/ 0 h 1938992"/>
                      <a:gd name="connsiteX5" fmla="*/ 2605534 w 2605534"/>
                      <a:gd name="connsiteY5" fmla="*/ 0 h 1938992"/>
                      <a:gd name="connsiteX6" fmla="*/ 2605534 w 2605534"/>
                      <a:gd name="connsiteY6" fmla="*/ 504138 h 1938992"/>
                      <a:gd name="connsiteX7" fmla="*/ 2605534 w 2605534"/>
                      <a:gd name="connsiteY7" fmla="*/ 950106 h 1938992"/>
                      <a:gd name="connsiteX8" fmla="*/ 2605534 w 2605534"/>
                      <a:gd name="connsiteY8" fmla="*/ 1454244 h 1938992"/>
                      <a:gd name="connsiteX9" fmla="*/ 2605534 w 2605534"/>
                      <a:gd name="connsiteY9" fmla="*/ 1938992 h 1938992"/>
                      <a:gd name="connsiteX10" fmla="*/ 2162593 w 2605534"/>
                      <a:gd name="connsiteY10" fmla="*/ 1938992 h 1938992"/>
                      <a:gd name="connsiteX11" fmla="*/ 1719652 w 2605534"/>
                      <a:gd name="connsiteY11" fmla="*/ 1938992 h 1938992"/>
                      <a:gd name="connsiteX12" fmla="*/ 1172490 w 2605534"/>
                      <a:gd name="connsiteY12" fmla="*/ 1938992 h 1938992"/>
                      <a:gd name="connsiteX13" fmla="*/ 651384 w 2605534"/>
                      <a:gd name="connsiteY13" fmla="*/ 1938992 h 1938992"/>
                      <a:gd name="connsiteX14" fmla="*/ 0 w 2605534"/>
                      <a:gd name="connsiteY14" fmla="*/ 1938992 h 1938992"/>
                      <a:gd name="connsiteX15" fmla="*/ 0 w 2605534"/>
                      <a:gd name="connsiteY15" fmla="*/ 1454244 h 1938992"/>
                      <a:gd name="connsiteX16" fmla="*/ 0 w 2605534"/>
                      <a:gd name="connsiteY16" fmla="*/ 950106 h 1938992"/>
                      <a:gd name="connsiteX17" fmla="*/ 0 w 2605534"/>
                      <a:gd name="connsiteY17" fmla="*/ 504138 h 1938992"/>
                      <a:gd name="connsiteX18" fmla="*/ 0 w 2605534"/>
                      <a:gd name="connsiteY18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605534" h="1938992" extrusionOk="0">
                        <a:moveTo>
                          <a:pt x="0" y="0"/>
                        </a:moveTo>
                        <a:cubicBezTo>
                          <a:pt x="257701" y="-2791"/>
                          <a:pt x="284341" y="59147"/>
                          <a:pt x="547162" y="0"/>
                        </a:cubicBezTo>
                        <a:cubicBezTo>
                          <a:pt x="809983" y="-59147"/>
                          <a:pt x="851756" y="40464"/>
                          <a:pt x="1042214" y="0"/>
                        </a:cubicBezTo>
                        <a:cubicBezTo>
                          <a:pt x="1232672" y="-40464"/>
                          <a:pt x="1301684" y="44999"/>
                          <a:pt x="1537265" y="0"/>
                        </a:cubicBezTo>
                        <a:cubicBezTo>
                          <a:pt x="1772846" y="-44999"/>
                          <a:pt x="1867625" y="25203"/>
                          <a:pt x="1980206" y="0"/>
                        </a:cubicBezTo>
                        <a:cubicBezTo>
                          <a:pt x="2092787" y="-25203"/>
                          <a:pt x="2298467" y="31830"/>
                          <a:pt x="2605534" y="0"/>
                        </a:cubicBezTo>
                        <a:cubicBezTo>
                          <a:pt x="2630953" y="218552"/>
                          <a:pt x="2605523" y="395186"/>
                          <a:pt x="2605534" y="504138"/>
                        </a:cubicBezTo>
                        <a:cubicBezTo>
                          <a:pt x="2605545" y="613090"/>
                          <a:pt x="2592108" y="803753"/>
                          <a:pt x="2605534" y="950106"/>
                        </a:cubicBezTo>
                        <a:cubicBezTo>
                          <a:pt x="2618960" y="1096459"/>
                          <a:pt x="2570750" y="1295859"/>
                          <a:pt x="2605534" y="1454244"/>
                        </a:cubicBezTo>
                        <a:cubicBezTo>
                          <a:pt x="2640318" y="1612629"/>
                          <a:pt x="2564295" y="1785190"/>
                          <a:pt x="2605534" y="1938992"/>
                        </a:cubicBezTo>
                        <a:cubicBezTo>
                          <a:pt x="2430701" y="1964795"/>
                          <a:pt x="2327803" y="1888943"/>
                          <a:pt x="2162593" y="1938992"/>
                        </a:cubicBezTo>
                        <a:cubicBezTo>
                          <a:pt x="1997383" y="1989041"/>
                          <a:pt x="1884172" y="1905303"/>
                          <a:pt x="1719652" y="1938992"/>
                        </a:cubicBezTo>
                        <a:cubicBezTo>
                          <a:pt x="1555132" y="1972681"/>
                          <a:pt x="1359952" y="1878379"/>
                          <a:pt x="1172490" y="1938992"/>
                        </a:cubicBezTo>
                        <a:cubicBezTo>
                          <a:pt x="985028" y="1999605"/>
                          <a:pt x="760225" y="1887591"/>
                          <a:pt x="651384" y="1938992"/>
                        </a:cubicBezTo>
                        <a:cubicBezTo>
                          <a:pt x="542543" y="1990393"/>
                          <a:pt x="241645" y="1937569"/>
                          <a:pt x="0" y="1938992"/>
                        </a:cubicBezTo>
                        <a:cubicBezTo>
                          <a:pt x="-46845" y="1765876"/>
                          <a:pt x="39592" y="1644415"/>
                          <a:pt x="0" y="1454244"/>
                        </a:cubicBezTo>
                        <a:cubicBezTo>
                          <a:pt x="-39592" y="1264073"/>
                          <a:pt x="24317" y="1068613"/>
                          <a:pt x="0" y="950106"/>
                        </a:cubicBezTo>
                        <a:cubicBezTo>
                          <a:pt x="-24317" y="831599"/>
                          <a:pt x="10505" y="718468"/>
                          <a:pt x="0" y="504138"/>
                        </a:cubicBezTo>
                        <a:cubicBezTo>
                          <a:pt x="-10505" y="289808"/>
                          <a:pt x="48168" y="2508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Limitar Exposición IPC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Tope Incremento de Precios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Contratos a Largo Plazo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52AD01E-B336-4921-B803-7607EC3688AC}"/>
              </a:ext>
            </a:extLst>
          </p:cNvPr>
          <p:cNvCxnSpPr>
            <a:cxnSpLocks/>
          </p:cNvCxnSpPr>
          <p:nvPr/>
        </p:nvCxnSpPr>
        <p:spPr>
          <a:xfrm>
            <a:off x="4743873" y="2907792"/>
            <a:ext cx="6960447" cy="0"/>
          </a:xfrm>
          <a:prstGeom prst="line">
            <a:avLst/>
          </a:prstGeom>
          <a:ln w="28575">
            <a:solidFill>
              <a:srgbClr val="C3BF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9668942-56B7-458E-92C1-903681E05106}"/>
              </a:ext>
            </a:extLst>
          </p:cNvPr>
          <p:cNvSpPr txBox="1"/>
          <p:nvPr/>
        </p:nvSpPr>
        <p:spPr>
          <a:xfrm>
            <a:off x="4625731" y="1040959"/>
            <a:ext cx="5826359" cy="461664"/>
          </a:xfrm>
          <a:prstGeom prst="rect">
            <a:avLst/>
          </a:prstGeom>
          <a:solidFill>
            <a:srgbClr val="C3BF24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Palancas utilizadas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6D54C9D-A8B6-4CAF-8181-A90E8303F1C4}"/>
              </a:ext>
            </a:extLst>
          </p:cNvPr>
          <p:cNvSpPr/>
          <p:nvPr/>
        </p:nvSpPr>
        <p:spPr>
          <a:xfrm>
            <a:off x="5095670" y="3309050"/>
            <a:ext cx="722376" cy="1627630"/>
          </a:xfrm>
          <a:prstGeom prst="rect">
            <a:avLst/>
          </a:prstGeom>
          <a:solidFill>
            <a:srgbClr val="C3BF2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50CD044-3F7F-491B-B4E4-E237CF049A9E}"/>
              </a:ext>
            </a:extLst>
          </p:cNvPr>
          <p:cNvCxnSpPr>
            <a:cxnSpLocks/>
          </p:cNvCxnSpPr>
          <p:nvPr/>
        </p:nvCxnSpPr>
        <p:spPr>
          <a:xfrm>
            <a:off x="4754879" y="4945824"/>
            <a:ext cx="6930375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E06E5B2-FE9B-4280-ACB1-F50CE2B66DE7}"/>
              </a:ext>
            </a:extLst>
          </p:cNvPr>
          <p:cNvSpPr/>
          <p:nvPr/>
        </p:nvSpPr>
        <p:spPr>
          <a:xfrm>
            <a:off x="6526401" y="3309051"/>
            <a:ext cx="722376" cy="342900"/>
          </a:xfrm>
          <a:prstGeom prst="rect">
            <a:avLst/>
          </a:prstGeom>
          <a:solidFill>
            <a:srgbClr val="EF3F4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42%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6E3BB4-3310-4F11-B449-F2FC19149599}"/>
              </a:ext>
            </a:extLst>
          </p:cNvPr>
          <p:cNvSpPr txBox="1"/>
          <p:nvPr/>
        </p:nvSpPr>
        <p:spPr>
          <a:xfrm>
            <a:off x="4981256" y="4951843"/>
            <a:ext cx="112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Gastos generales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E893E9A-8FC7-4BF0-8A7D-EA45B2BDC753}"/>
              </a:ext>
            </a:extLst>
          </p:cNvPr>
          <p:cNvSpPr txBox="1"/>
          <p:nvPr/>
        </p:nvSpPr>
        <p:spPr>
          <a:xfrm>
            <a:off x="6305534" y="5065752"/>
            <a:ext cx="112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No negociable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4E15110-9CCE-4826-BC58-E942C230864C}"/>
              </a:ext>
            </a:extLst>
          </p:cNvPr>
          <p:cNvSpPr txBox="1"/>
          <p:nvPr/>
        </p:nvSpPr>
        <p:spPr>
          <a:xfrm>
            <a:off x="7461146" y="4996848"/>
            <a:ext cx="1216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Negociable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6AB9798-1114-4951-A851-021CCFB45C8D}"/>
              </a:ext>
            </a:extLst>
          </p:cNvPr>
          <p:cNvSpPr/>
          <p:nvPr/>
        </p:nvSpPr>
        <p:spPr>
          <a:xfrm>
            <a:off x="7657053" y="3709690"/>
            <a:ext cx="722376" cy="1207006"/>
          </a:xfrm>
          <a:prstGeom prst="rect">
            <a:avLst/>
          </a:prstGeom>
          <a:solidFill>
            <a:srgbClr val="2157A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24476B-1DDE-4816-8BA6-E1DFB7885BDB}"/>
              </a:ext>
            </a:extLst>
          </p:cNvPr>
          <p:cNvSpPr/>
          <p:nvPr/>
        </p:nvSpPr>
        <p:spPr>
          <a:xfrm>
            <a:off x="8651846" y="3744837"/>
            <a:ext cx="722376" cy="410031"/>
          </a:xfrm>
          <a:prstGeom prst="rect">
            <a:avLst/>
          </a:prstGeom>
          <a:solidFill>
            <a:srgbClr val="2157A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45%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429F3CF-5C10-485F-80DE-A9ACE78EBB32}"/>
              </a:ext>
            </a:extLst>
          </p:cNvPr>
          <p:cNvSpPr txBox="1"/>
          <p:nvPr/>
        </p:nvSpPr>
        <p:spPr>
          <a:xfrm>
            <a:off x="8404847" y="5029566"/>
            <a:ext cx="121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Precio </a:t>
            </a:r>
          </a:p>
          <a:p>
            <a:pPr algn="ctr"/>
            <a:r>
              <a:rPr lang="es-ES" sz="1400" dirty="0"/>
              <a:t>Fijo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4B06A34-32B0-4B2A-A23D-552C2442CEF9}"/>
              </a:ext>
            </a:extLst>
          </p:cNvPr>
          <p:cNvSpPr/>
          <p:nvPr/>
        </p:nvSpPr>
        <p:spPr>
          <a:xfrm>
            <a:off x="9717805" y="4142603"/>
            <a:ext cx="722376" cy="410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31%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F4DB67E4-6473-472A-A81C-E519C071F2CF}"/>
              </a:ext>
            </a:extLst>
          </p:cNvPr>
          <p:cNvSpPr/>
          <p:nvPr/>
        </p:nvSpPr>
        <p:spPr>
          <a:xfrm>
            <a:off x="10661624" y="4509414"/>
            <a:ext cx="722376" cy="410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23%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B863509-4276-4F60-8D8C-947EA2EF2C37}"/>
              </a:ext>
            </a:extLst>
          </p:cNvPr>
          <p:cNvSpPr txBox="1"/>
          <p:nvPr/>
        </p:nvSpPr>
        <p:spPr>
          <a:xfrm>
            <a:off x="9424511" y="4961612"/>
            <a:ext cx="1216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Plan Negociación 2023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DE26128-9329-41E6-AD36-C8CC102D0B68}"/>
              </a:ext>
            </a:extLst>
          </p:cNvPr>
          <p:cNvSpPr txBox="1"/>
          <p:nvPr/>
        </p:nvSpPr>
        <p:spPr>
          <a:xfrm>
            <a:off x="10399112" y="5026000"/>
            <a:ext cx="121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 revisar </a:t>
            </a:r>
          </a:p>
          <a:p>
            <a:pPr algn="ctr"/>
            <a:r>
              <a:rPr lang="es-ES" sz="1400" dirty="0"/>
              <a:t>Ad Hoc</a:t>
            </a:r>
          </a:p>
        </p:txBody>
      </p:sp>
      <p:pic>
        <p:nvPicPr>
          <p:cNvPr id="50" name="Gráfico 49" descr="Diana con relleno sólido">
            <a:extLst>
              <a:ext uri="{FF2B5EF4-FFF2-40B4-BE49-F238E27FC236}">
                <a16:creationId xmlns:a16="http://schemas.microsoft.com/office/drawing/2014/main" id="{D739E4D4-FBC2-4EA6-AB48-93FBDAE1F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5500" y="3588996"/>
            <a:ext cx="914400" cy="914400"/>
          </a:xfrm>
          <a:prstGeom prst="rect">
            <a:avLst/>
          </a:prstGeom>
        </p:spPr>
      </p:pic>
      <p:pic>
        <p:nvPicPr>
          <p:cNvPr id="30" name="Gráfico 29" descr="Diana con relleno sólido">
            <a:extLst>
              <a:ext uri="{FF2B5EF4-FFF2-40B4-BE49-F238E27FC236}">
                <a16:creationId xmlns:a16="http://schemas.microsoft.com/office/drawing/2014/main" id="{E5BDD62F-F63C-42FC-B74D-E9A989E08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9791" y="1603143"/>
            <a:ext cx="914400" cy="91440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6D4CFC49-D63F-4B2E-884E-A42074D4B89F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BACK TO BASICS</a:t>
            </a:r>
          </a:p>
        </p:txBody>
      </p:sp>
      <p:pic>
        <p:nvPicPr>
          <p:cNvPr id="39" name="Gráfico 38" descr="Monedas contorno">
            <a:extLst>
              <a:ext uri="{FF2B5EF4-FFF2-40B4-BE49-F238E27FC236}">
                <a16:creationId xmlns:a16="http://schemas.microsoft.com/office/drawing/2014/main" id="{A62C7B02-7912-41D1-AFF3-A7DAB2761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1092" y="47918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1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9201D37-2188-42B1-93AC-33CF0591B4A4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4BE21E-07F4-4D37-A2D9-A354E72A8696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175134-EE87-4317-B055-B56F91943327}"/>
              </a:ext>
            </a:extLst>
          </p:cNvPr>
          <p:cNvSpPr txBox="1"/>
          <p:nvPr/>
        </p:nvSpPr>
        <p:spPr>
          <a:xfrm>
            <a:off x="2589088" y="472611"/>
            <a:ext cx="926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loriola" panose="02000000000000000000" pitchFamily="50" charset="0"/>
              </a:rPr>
              <a:t>… y elegimos las mas adecuadas…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917636-30DE-4DD2-BD34-1E1BDBBEC5C9}"/>
              </a:ext>
            </a:extLst>
          </p:cNvPr>
          <p:cNvSpPr txBox="1"/>
          <p:nvPr/>
        </p:nvSpPr>
        <p:spPr>
          <a:xfrm>
            <a:off x="2756872" y="1741213"/>
            <a:ext cx="15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Medio Plazo</a:t>
            </a:r>
          </a:p>
          <a:p>
            <a:r>
              <a:rPr lang="es-ES" dirty="0"/>
              <a:t>(6 meses)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E8BA436-F82A-4F5F-99B5-B3399A74FD93}"/>
              </a:ext>
            </a:extLst>
          </p:cNvPr>
          <p:cNvSpPr txBox="1"/>
          <p:nvPr/>
        </p:nvSpPr>
        <p:spPr>
          <a:xfrm>
            <a:off x="2096533" y="2839642"/>
            <a:ext cx="2651333" cy="991128"/>
          </a:xfrm>
          <a:prstGeom prst="rect">
            <a:avLst/>
          </a:prstGeom>
          <a:solidFill>
            <a:srgbClr val="D11116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Revisar especificaciones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D5EB716-8DD1-44F9-B7F6-5AF0B7A9BB8E}"/>
              </a:ext>
            </a:extLst>
          </p:cNvPr>
          <p:cNvSpPr txBox="1"/>
          <p:nvPr/>
        </p:nvSpPr>
        <p:spPr>
          <a:xfrm>
            <a:off x="2096532" y="3988722"/>
            <a:ext cx="2651333" cy="991128"/>
          </a:xfrm>
          <a:prstGeom prst="rect">
            <a:avLst/>
          </a:prstGeom>
          <a:solidFill>
            <a:srgbClr val="EF3F4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de la demanda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68FBFE05-251E-4FD5-9D85-0E3540B6C5E1}"/>
              </a:ext>
            </a:extLst>
          </p:cNvPr>
          <p:cNvSpPr/>
          <p:nvPr/>
        </p:nvSpPr>
        <p:spPr>
          <a:xfrm>
            <a:off x="3101871" y="245309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Gráfico 14" descr="Fin contorno">
            <a:extLst>
              <a:ext uri="{FF2B5EF4-FFF2-40B4-BE49-F238E27FC236}">
                <a16:creationId xmlns:a16="http://schemas.microsoft.com/office/drawing/2014/main" id="{D6F6BB84-EF57-46F8-978D-6A9BE4B5F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4016" y="1777379"/>
            <a:ext cx="573997" cy="57399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51618C9-A2A9-4054-8CA0-7B64457BFA3D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BACK TO BASICS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915630-D6BB-4D73-A9AD-3E50E2C79A3D}"/>
              </a:ext>
            </a:extLst>
          </p:cNvPr>
          <p:cNvSpPr txBox="1"/>
          <p:nvPr/>
        </p:nvSpPr>
        <p:spPr>
          <a:xfrm>
            <a:off x="5423919" y="1787090"/>
            <a:ext cx="5826359" cy="461664"/>
          </a:xfrm>
          <a:prstGeom prst="rect">
            <a:avLst/>
          </a:prstGeom>
          <a:solidFill>
            <a:srgbClr val="D11116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Palancas utilizadas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23748FC-34A9-43EF-87C9-CB25B11A5501}"/>
              </a:ext>
            </a:extLst>
          </p:cNvPr>
          <p:cNvSpPr txBox="1"/>
          <p:nvPr/>
        </p:nvSpPr>
        <p:spPr>
          <a:xfrm>
            <a:off x="7173460" y="2548690"/>
            <a:ext cx="3414473" cy="152700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604260357">
                  <a:custGeom>
                    <a:avLst/>
                    <a:gdLst>
                      <a:gd name="connsiteX0" fmla="*/ 0 w 2625666"/>
                      <a:gd name="connsiteY0" fmla="*/ 0 h 2308324"/>
                      <a:gd name="connsiteX1" fmla="*/ 551390 w 2625666"/>
                      <a:gd name="connsiteY1" fmla="*/ 0 h 2308324"/>
                      <a:gd name="connsiteX2" fmla="*/ 1050266 w 2625666"/>
                      <a:gd name="connsiteY2" fmla="*/ 0 h 2308324"/>
                      <a:gd name="connsiteX3" fmla="*/ 1549143 w 2625666"/>
                      <a:gd name="connsiteY3" fmla="*/ 0 h 2308324"/>
                      <a:gd name="connsiteX4" fmla="*/ 1995506 w 2625666"/>
                      <a:gd name="connsiteY4" fmla="*/ 0 h 2308324"/>
                      <a:gd name="connsiteX5" fmla="*/ 2625666 w 2625666"/>
                      <a:gd name="connsiteY5" fmla="*/ 0 h 2308324"/>
                      <a:gd name="connsiteX6" fmla="*/ 2625666 w 2625666"/>
                      <a:gd name="connsiteY6" fmla="*/ 600164 h 2308324"/>
                      <a:gd name="connsiteX7" fmla="*/ 2625666 w 2625666"/>
                      <a:gd name="connsiteY7" fmla="*/ 1131079 h 2308324"/>
                      <a:gd name="connsiteX8" fmla="*/ 2625666 w 2625666"/>
                      <a:gd name="connsiteY8" fmla="*/ 1731243 h 2308324"/>
                      <a:gd name="connsiteX9" fmla="*/ 2625666 w 2625666"/>
                      <a:gd name="connsiteY9" fmla="*/ 2308324 h 2308324"/>
                      <a:gd name="connsiteX10" fmla="*/ 2179303 w 2625666"/>
                      <a:gd name="connsiteY10" fmla="*/ 2308324 h 2308324"/>
                      <a:gd name="connsiteX11" fmla="*/ 1732940 w 2625666"/>
                      <a:gd name="connsiteY11" fmla="*/ 2308324 h 2308324"/>
                      <a:gd name="connsiteX12" fmla="*/ 1181550 w 2625666"/>
                      <a:gd name="connsiteY12" fmla="*/ 2308324 h 2308324"/>
                      <a:gd name="connsiteX13" fmla="*/ 656417 w 2625666"/>
                      <a:gd name="connsiteY13" fmla="*/ 2308324 h 2308324"/>
                      <a:gd name="connsiteX14" fmla="*/ 0 w 2625666"/>
                      <a:gd name="connsiteY14" fmla="*/ 2308324 h 2308324"/>
                      <a:gd name="connsiteX15" fmla="*/ 0 w 2625666"/>
                      <a:gd name="connsiteY15" fmla="*/ 1731243 h 2308324"/>
                      <a:gd name="connsiteX16" fmla="*/ 0 w 2625666"/>
                      <a:gd name="connsiteY16" fmla="*/ 1131079 h 2308324"/>
                      <a:gd name="connsiteX17" fmla="*/ 0 w 2625666"/>
                      <a:gd name="connsiteY17" fmla="*/ 600164 h 2308324"/>
                      <a:gd name="connsiteX18" fmla="*/ 0 w 2625666"/>
                      <a:gd name="connsiteY18" fmla="*/ 0 h 230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625666" h="2308324" extrusionOk="0">
                        <a:moveTo>
                          <a:pt x="0" y="0"/>
                        </a:moveTo>
                        <a:cubicBezTo>
                          <a:pt x="230798" y="-3594"/>
                          <a:pt x="427434" y="35606"/>
                          <a:pt x="551390" y="0"/>
                        </a:cubicBezTo>
                        <a:cubicBezTo>
                          <a:pt x="675346" y="-35606"/>
                          <a:pt x="844640" y="41377"/>
                          <a:pt x="1050266" y="0"/>
                        </a:cubicBezTo>
                        <a:cubicBezTo>
                          <a:pt x="1255892" y="-41377"/>
                          <a:pt x="1330394" y="39103"/>
                          <a:pt x="1549143" y="0"/>
                        </a:cubicBezTo>
                        <a:cubicBezTo>
                          <a:pt x="1767892" y="-39103"/>
                          <a:pt x="1803462" y="3822"/>
                          <a:pt x="1995506" y="0"/>
                        </a:cubicBezTo>
                        <a:cubicBezTo>
                          <a:pt x="2187550" y="-3822"/>
                          <a:pt x="2497273" y="12463"/>
                          <a:pt x="2625666" y="0"/>
                        </a:cubicBezTo>
                        <a:cubicBezTo>
                          <a:pt x="2684897" y="255296"/>
                          <a:pt x="2586815" y="355848"/>
                          <a:pt x="2625666" y="600164"/>
                        </a:cubicBezTo>
                        <a:cubicBezTo>
                          <a:pt x="2664517" y="844480"/>
                          <a:pt x="2604616" y="935814"/>
                          <a:pt x="2625666" y="1131079"/>
                        </a:cubicBezTo>
                        <a:cubicBezTo>
                          <a:pt x="2646716" y="1326345"/>
                          <a:pt x="2555468" y="1482686"/>
                          <a:pt x="2625666" y="1731243"/>
                        </a:cubicBezTo>
                        <a:cubicBezTo>
                          <a:pt x="2695864" y="1979800"/>
                          <a:pt x="2598315" y="2063648"/>
                          <a:pt x="2625666" y="2308324"/>
                        </a:cubicBezTo>
                        <a:cubicBezTo>
                          <a:pt x="2467498" y="2322255"/>
                          <a:pt x="2314694" y="2281629"/>
                          <a:pt x="2179303" y="2308324"/>
                        </a:cubicBezTo>
                        <a:cubicBezTo>
                          <a:pt x="2043912" y="2335019"/>
                          <a:pt x="1823649" y="2295740"/>
                          <a:pt x="1732940" y="2308324"/>
                        </a:cubicBezTo>
                        <a:cubicBezTo>
                          <a:pt x="1642231" y="2320908"/>
                          <a:pt x="1322608" y="2275035"/>
                          <a:pt x="1181550" y="2308324"/>
                        </a:cubicBezTo>
                        <a:cubicBezTo>
                          <a:pt x="1040492" y="2341613"/>
                          <a:pt x="790480" y="2301791"/>
                          <a:pt x="656417" y="2308324"/>
                        </a:cubicBezTo>
                        <a:cubicBezTo>
                          <a:pt x="522354" y="2314857"/>
                          <a:pt x="308145" y="2283808"/>
                          <a:pt x="0" y="2308324"/>
                        </a:cubicBezTo>
                        <a:cubicBezTo>
                          <a:pt x="-30341" y="2036494"/>
                          <a:pt x="47696" y="1984007"/>
                          <a:pt x="0" y="1731243"/>
                        </a:cubicBezTo>
                        <a:cubicBezTo>
                          <a:pt x="-47696" y="1478479"/>
                          <a:pt x="7895" y="1349072"/>
                          <a:pt x="0" y="1131079"/>
                        </a:cubicBezTo>
                        <a:cubicBezTo>
                          <a:pt x="-7895" y="913086"/>
                          <a:pt x="5295" y="838131"/>
                          <a:pt x="0" y="600164"/>
                        </a:cubicBezTo>
                        <a:cubicBezTo>
                          <a:pt x="-5295" y="362198"/>
                          <a:pt x="68452" y="2154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marL="285750" indent="-285750">
              <a:buFontTx/>
              <a:buChar char="-"/>
            </a:pPr>
            <a:r>
              <a:rPr lang="es-ES" sz="2000" dirty="0" err="1">
                <a:latin typeface="Gloriola" panose="02000000000000000000" pitchFamily="50" charset="0"/>
              </a:rPr>
              <a:t>Downsizing</a:t>
            </a:r>
            <a:endParaRPr lang="es-ES" sz="2000" dirty="0">
              <a:latin typeface="Gloriola" panose="02000000000000000000" pitchFamily="50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Sustitución Productos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Reinventar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ED79B6-C4A4-44A6-ABC1-98217E5E76A3}"/>
              </a:ext>
            </a:extLst>
          </p:cNvPr>
          <p:cNvSpPr txBox="1"/>
          <p:nvPr/>
        </p:nvSpPr>
        <p:spPr>
          <a:xfrm>
            <a:off x="7222733" y="3715137"/>
            <a:ext cx="3414473" cy="1538297"/>
          </a:xfrm>
          <a:prstGeom prst="rect">
            <a:avLst/>
          </a:pr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4260357">
                  <a:custGeom>
                    <a:avLst/>
                    <a:gdLst>
                      <a:gd name="connsiteX0" fmla="*/ 0 w 2625666"/>
                      <a:gd name="connsiteY0" fmla="*/ 0 h 2308324"/>
                      <a:gd name="connsiteX1" fmla="*/ 551390 w 2625666"/>
                      <a:gd name="connsiteY1" fmla="*/ 0 h 2308324"/>
                      <a:gd name="connsiteX2" fmla="*/ 1050266 w 2625666"/>
                      <a:gd name="connsiteY2" fmla="*/ 0 h 2308324"/>
                      <a:gd name="connsiteX3" fmla="*/ 1549143 w 2625666"/>
                      <a:gd name="connsiteY3" fmla="*/ 0 h 2308324"/>
                      <a:gd name="connsiteX4" fmla="*/ 1995506 w 2625666"/>
                      <a:gd name="connsiteY4" fmla="*/ 0 h 2308324"/>
                      <a:gd name="connsiteX5" fmla="*/ 2625666 w 2625666"/>
                      <a:gd name="connsiteY5" fmla="*/ 0 h 2308324"/>
                      <a:gd name="connsiteX6" fmla="*/ 2625666 w 2625666"/>
                      <a:gd name="connsiteY6" fmla="*/ 600164 h 2308324"/>
                      <a:gd name="connsiteX7" fmla="*/ 2625666 w 2625666"/>
                      <a:gd name="connsiteY7" fmla="*/ 1131079 h 2308324"/>
                      <a:gd name="connsiteX8" fmla="*/ 2625666 w 2625666"/>
                      <a:gd name="connsiteY8" fmla="*/ 1731243 h 2308324"/>
                      <a:gd name="connsiteX9" fmla="*/ 2625666 w 2625666"/>
                      <a:gd name="connsiteY9" fmla="*/ 2308324 h 2308324"/>
                      <a:gd name="connsiteX10" fmla="*/ 2179303 w 2625666"/>
                      <a:gd name="connsiteY10" fmla="*/ 2308324 h 2308324"/>
                      <a:gd name="connsiteX11" fmla="*/ 1732940 w 2625666"/>
                      <a:gd name="connsiteY11" fmla="*/ 2308324 h 2308324"/>
                      <a:gd name="connsiteX12" fmla="*/ 1181550 w 2625666"/>
                      <a:gd name="connsiteY12" fmla="*/ 2308324 h 2308324"/>
                      <a:gd name="connsiteX13" fmla="*/ 656417 w 2625666"/>
                      <a:gd name="connsiteY13" fmla="*/ 2308324 h 2308324"/>
                      <a:gd name="connsiteX14" fmla="*/ 0 w 2625666"/>
                      <a:gd name="connsiteY14" fmla="*/ 2308324 h 2308324"/>
                      <a:gd name="connsiteX15" fmla="*/ 0 w 2625666"/>
                      <a:gd name="connsiteY15" fmla="*/ 1731243 h 2308324"/>
                      <a:gd name="connsiteX16" fmla="*/ 0 w 2625666"/>
                      <a:gd name="connsiteY16" fmla="*/ 1131079 h 2308324"/>
                      <a:gd name="connsiteX17" fmla="*/ 0 w 2625666"/>
                      <a:gd name="connsiteY17" fmla="*/ 600164 h 2308324"/>
                      <a:gd name="connsiteX18" fmla="*/ 0 w 2625666"/>
                      <a:gd name="connsiteY18" fmla="*/ 0 h 230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625666" h="2308324" extrusionOk="0">
                        <a:moveTo>
                          <a:pt x="0" y="0"/>
                        </a:moveTo>
                        <a:cubicBezTo>
                          <a:pt x="230798" y="-3594"/>
                          <a:pt x="427434" y="35606"/>
                          <a:pt x="551390" y="0"/>
                        </a:cubicBezTo>
                        <a:cubicBezTo>
                          <a:pt x="675346" y="-35606"/>
                          <a:pt x="844640" y="41377"/>
                          <a:pt x="1050266" y="0"/>
                        </a:cubicBezTo>
                        <a:cubicBezTo>
                          <a:pt x="1255892" y="-41377"/>
                          <a:pt x="1330394" y="39103"/>
                          <a:pt x="1549143" y="0"/>
                        </a:cubicBezTo>
                        <a:cubicBezTo>
                          <a:pt x="1767892" y="-39103"/>
                          <a:pt x="1803462" y="3822"/>
                          <a:pt x="1995506" y="0"/>
                        </a:cubicBezTo>
                        <a:cubicBezTo>
                          <a:pt x="2187550" y="-3822"/>
                          <a:pt x="2497273" y="12463"/>
                          <a:pt x="2625666" y="0"/>
                        </a:cubicBezTo>
                        <a:cubicBezTo>
                          <a:pt x="2684897" y="255296"/>
                          <a:pt x="2586815" y="355848"/>
                          <a:pt x="2625666" y="600164"/>
                        </a:cubicBezTo>
                        <a:cubicBezTo>
                          <a:pt x="2664517" y="844480"/>
                          <a:pt x="2604616" y="935814"/>
                          <a:pt x="2625666" y="1131079"/>
                        </a:cubicBezTo>
                        <a:cubicBezTo>
                          <a:pt x="2646716" y="1326345"/>
                          <a:pt x="2555468" y="1482686"/>
                          <a:pt x="2625666" y="1731243"/>
                        </a:cubicBezTo>
                        <a:cubicBezTo>
                          <a:pt x="2695864" y="1979800"/>
                          <a:pt x="2598315" y="2063648"/>
                          <a:pt x="2625666" y="2308324"/>
                        </a:cubicBezTo>
                        <a:cubicBezTo>
                          <a:pt x="2467498" y="2322255"/>
                          <a:pt x="2314694" y="2281629"/>
                          <a:pt x="2179303" y="2308324"/>
                        </a:cubicBezTo>
                        <a:cubicBezTo>
                          <a:pt x="2043912" y="2335019"/>
                          <a:pt x="1823649" y="2295740"/>
                          <a:pt x="1732940" y="2308324"/>
                        </a:cubicBezTo>
                        <a:cubicBezTo>
                          <a:pt x="1642231" y="2320908"/>
                          <a:pt x="1322608" y="2275035"/>
                          <a:pt x="1181550" y="2308324"/>
                        </a:cubicBezTo>
                        <a:cubicBezTo>
                          <a:pt x="1040492" y="2341613"/>
                          <a:pt x="790480" y="2301791"/>
                          <a:pt x="656417" y="2308324"/>
                        </a:cubicBezTo>
                        <a:cubicBezTo>
                          <a:pt x="522354" y="2314857"/>
                          <a:pt x="308145" y="2283808"/>
                          <a:pt x="0" y="2308324"/>
                        </a:cubicBezTo>
                        <a:cubicBezTo>
                          <a:pt x="-30341" y="2036494"/>
                          <a:pt x="47696" y="1984007"/>
                          <a:pt x="0" y="1731243"/>
                        </a:cubicBezTo>
                        <a:cubicBezTo>
                          <a:pt x="-47696" y="1478479"/>
                          <a:pt x="7895" y="1349072"/>
                          <a:pt x="0" y="1131079"/>
                        </a:cubicBezTo>
                        <a:cubicBezTo>
                          <a:pt x="-7895" y="913086"/>
                          <a:pt x="5295" y="838131"/>
                          <a:pt x="0" y="600164"/>
                        </a:cubicBezTo>
                        <a:cubicBezTo>
                          <a:pt x="-5295" y="362198"/>
                          <a:pt x="68452" y="2154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Concentrar volúmenes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Revisión de políticas</a:t>
            </a:r>
          </a:p>
        </p:txBody>
      </p:sp>
      <p:pic>
        <p:nvPicPr>
          <p:cNvPr id="12" name="Gráfico 11" descr="Recuento con relleno sólido">
            <a:extLst>
              <a:ext uri="{FF2B5EF4-FFF2-40B4-BE49-F238E27FC236}">
                <a16:creationId xmlns:a16="http://schemas.microsoft.com/office/drawing/2014/main" id="{2A4B41B2-A5C2-4112-A96A-F2F78848A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4428" y="5278936"/>
            <a:ext cx="914400" cy="914400"/>
          </a:xfrm>
          <a:prstGeom prst="rect">
            <a:avLst/>
          </a:prstGeom>
        </p:spPr>
      </p:pic>
      <p:pic>
        <p:nvPicPr>
          <p:cNvPr id="18" name="Gráfico 17" descr="Minimizar con relleno sólido">
            <a:extLst>
              <a:ext uri="{FF2B5EF4-FFF2-40B4-BE49-F238E27FC236}">
                <a16:creationId xmlns:a16="http://schemas.microsoft.com/office/drawing/2014/main" id="{EFEDA124-952E-404C-A735-F20461603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5585" y="2822314"/>
            <a:ext cx="914400" cy="914400"/>
          </a:xfrm>
          <a:prstGeom prst="rect">
            <a:avLst/>
          </a:prstGeom>
        </p:spPr>
      </p:pic>
      <p:pic>
        <p:nvPicPr>
          <p:cNvPr id="27" name="Gráfico 26" descr="Objetivo con relleno sólido">
            <a:extLst>
              <a:ext uri="{FF2B5EF4-FFF2-40B4-BE49-F238E27FC236}">
                <a16:creationId xmlns:a16="http://schemas.microsoft.com/office/drawing/2014/main" id="{C2120F99-B1EE-49D5-807E-BA1DBB3F1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76789" y="3988722"/>
            <a:ext cx="914400" cy="914400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A6DBFB30-ACFB-429B-BAE3-E3DDF581244E}"/>
              </a:ext>
            </a:extLst>
          </p:cNvPr>
          <p:cNvGrpSpPr/>
          <p:nvPr/>
        </p:nvGrpSpPr>
        <p:grpSpPr>
          <a:xfrm>
            <a:off x="5366046" y="5278936"/>
            <a:ext cx="6283410" cy="1423616"/>
            <a:chOff x="5366046" y="5278936"/>
            <a:chExt cx="6283410" cy="1423616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CD61D62-9FF5-4AFD-872A-89E1ABC7F942}"/>
                </a:ext>
              </a:extLst>
            </p:cNvPr>
            <p:cNvSpPr/>
            <p:nvPr/>
          </p:nvSpPr>
          <p:spPr>
            <a:xfrm>
              <a:off x="5366046" y="5278936"/>
              <a:ext cx="6283410" cy="1423616"/>
            </a:xfrm>
            <a:prstGeom prst="rect">
              <a:avLst/>
            </a:prstGeom>
            <a:solidFill>
              <a:srgbClr val="FF9B9B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EC04985-2E46-4CCE-97F4-F7609957C0C7}"/>
                </a:ext>
              </a:extLst>
            </p:cNvPr>
            <p:cNvSpPr txBox="1"/>
            <p:nvPr/>
          </p:nvSpPr>
          <p:spPr>
            <a:xfrm>
              <a:off x="5535467" y="5595661"/>
              <a:ext cx="449245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Equipos de Trabajo mixtos  para la optimización</a:t>
              </a:r>
            </a:p>
          </p:txBody>
        </p:sp>
        <p:pic>
          <p:nvPicPr>
            <p:cNvPr id="34" name="Gráfico 33" descr="Red social con relleno sólido">
              <a:extLst>
                <a:ext uri="{FF2B5EF4-FFF2-40B4-BE49-F238E27FC236}">
                  <a16:creationId xmlns:a16="http://schemas.microsoft.com/office/drawing/2014/main" id="{5E70A66A-440C-4FAE-8F97-E24AC6D33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27920" y="548877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78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9201D37-2188-42B1-93AC-33CF0591B4A4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4BE21E-07F4-4D37-A2D9-A354E72A8696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175134-EE87-4317-B055-B56F91943327}"/>
              </a:ext>
            </a:extLst>
          </p:cNvPr>
          <p:cNvSpPr txBox="1"/>
          <p:nvPr/>
        </p:nvSpPr>
        <p:spPr>
          <a:xfrm>
            <a:off x="2589088" y="472611"/>
            <a:ext cx="926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loriola" panose="02000000000000000000" pitchFamily="50" charset="0"/>
              </a:rPr>
              <a:t>… y elegimos las mas adecuadas…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51618C9-A2A9-4054-8CA0-7B64457BFA3D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BACK TO BASICS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915630-D6BB-4D73-A9AD-3E50E2C79A3D}"/>
              </a:ext>
            </a:extLst>
          </p:cNvPr>
          <p:cNvSpPr txBox="1"/>
          <p:nvPr/>
        </p:nvSpPr>
        <p:spPr>
          <a:xfrm>
            <a:off x="5382369" y="1106912"/>
            <a:ext cx="5826359" cy="461664"/>
          </a:xfrm>
          <a:prstGeom prst="rect">
            <a:avLst/>
          </a:prstGeom>
          <a:solidFill>
            <a:srgbClr val="14ADAA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Palancas utilizadas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B0F097F-8F01-4BBC-9FA1-10AE7C1BA105}"/>
              </a:ext>
            </a:extLst>
          </p:cNvPr>
          <p:cNvSpPr txBox="1"/>
          <p:nvPr/>
        </p:nvSpPr>
        <p:spPr>
          <a:xfrm>
            <a:off x="3068552" y="1969676"/>
            <a:ext cx="151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Largo Plazo</a:t>
            </a:r>
          </a:p>
          <a:p>
            <a:r>
              <a:rPr lang="es-ES" dirty="0"/>
              <a:t>(&gt;6 meses)</a:t>
            </a:r>
          </a:p>
          <a:p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6ED788A-3EBD-49CA-BEE6-93C1CB4C5A2B}"/>
              </a:ext>
            </a:extLst>
          </p:cNvPr>
          <p:cNvSpPr txBox="1"/>
          <p:nvPr/>
        </p:nvSpPr>
        <p:spPr>
          <a:xfrm>
            <a:off x="2488688" y="3257915"/>
            <a:ext cx="2245042" cy="1578832"/>
          </a:xfrm>
          <a:prstGeom prst="rect">
            <a:avLst/>
          </a:prstGeom>
          <a:solidFill>
            <a:srgbClr val="14ADAA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proveedores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23DCC94D-F1DA-4219-9318-8816D082E66B}"/>
              </a:ext>
            </a:extLst>
          </p:cNvPr>
          <p:cNvSpPr/>
          <p:nvPr/>
        </p:nvSpPr>
        <p:spPr>
          <a:xfrm>
            <a:off x="3611209" y="271314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Gráfico 30" descr="Fin contorno">
            <a:extLst>
              <a:ext uri="{FF2B5EF4-FFF2-40B4-BE49-F238E27FC236}">
                <a16:creationId xmlns:a16="http://schemas.microsoft.com/office/drawing/2014/main" id="{BE383619-5F27-4C4B-9FFE-C164A9BAE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837" y="2024375"/>
            <a:ext cx="573997" cy="573997"/>
          </a:xfrm>
          <a:prstGeom prst="rect">
            <a:avLst/>
          </a:prstGeom>
        </p:spPr>
      </p:pic>
      <p:pic>
        <p:nvPicPr>
          <p:cNvPr id="32" name="Gráfico 31" descr="Fin contorno">
            <a:extLst>
              <a:ext uri="{FF2B5EF4-FFF2-40B4-BE49-F238E27FC236}">
                <a16:creationId xmlns:a16="http://schemas.microsoft.com/office/drawing/2014/main" id="{8AD3C45D-CF60-411F-9560-623D48964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7616" y="2020249"/>
            <a:ext cx="573997" cy="57399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CD69EE5-7605-448B-A50B-863FF770DC7C}"/>
              </a:ext>
            </a:extLst>
          </p:cNvPr>
          <p:cNvSpPr txBox="1"/>
          <p:nvPr/>
        </p:nvSpPr>
        <p:spPr>
          <a:xfrm>
            <a:off x="7222733" y="1904111"/>
            <a:ext cx="3946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Desarrollo nuevos proveedores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Desarrollo nuevos productos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Reinventar</a:t>
            </a:r>
          </a:p>
        </p:txBody>
      </p:sp>
      <p:pic>
        <p:nvPicPr>
          <p:cNvPr id="8" name="Gráfico 7" descr="Bombilla y equipo con relleno sólido">
            <a:extLst>
              <a:ext uri="{FF2B5EF4-FFF2-40B4-BE49-F238E27FC236}">
                <a16:creationId xmlns:a16="http://schemas.microsoft.com/office/drawing/2014/main" id="{EB5AD175-6F4C-46F0-A83F-B01259DE3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5787" y="18500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32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9201D37-2188-42B1-93AC-33CF0591B4A4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4BE21E-07F4-4D37-A2D9-A354E72A8696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175134-EE87-4317-B055-B56F91943327}"/>
              </a:ext>
            </a:extLst>
          </p:cNvPr>
          <p:cNvSpPr txBox="1"/>
          <p:nvPr/>
        </p:nvSpPr>
        <p:spPr>
          <a:xfrm>
            <a:off x="2589088" y="472611"/>
            <a:ext cx="926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Gloriola" panose="02000000000000000000" pitchFamily="50" charset="0"/>
              </a:rPr>
              <a:t>… y elegimos las mas adecuadas…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51618C9-A2A9-4054-8CA0-7B64457BFA3D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BACK TO BASICS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915630-D6BB-4D73-A9AD-3E50E2C79A3D}"/>
              </a:ext>
            </a:extLst>
          </p:cNvPr>
          <p:cNvSpPr txBox="1"/>
          <p:nvPr/>
        </p:nvSpPr>
        <p:spPr>
          <a:xfrm>
            <a:off x="5382369" y="1106912"/>
            <a:ext cx="5826359" cy="461664"/>
          </a:xfrm>
          <a:prstGeom prst="rect">
            <a:avLst/>
          </a:prstGeom>
          <a:solidFill>
            <a:srgbClr val="14ADAA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Palancas utilizadas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B0F097F-8F01-4BBC-9FA1-10AE7C1BA105}"/>
              </a:ext>
            </a:extLst>
          </p:cNvPr>
          <p:cNvSpPr txBox="1"/>
          <p:nvPr/>
        </p:nvSpPr>
        <p:spPr>
          <a:xfrm>
            <a:off x="3068552" y="1969676"/>
            <a:ext cx="151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Largo Plazo</a:t>
            </a:r>
          </a:p>
          <a:p>
            <a:r>
              <a:rPr lang="es-ES" dirty="0"/>
              <a:t>(&gt;6 meses)</a:t>
            </a:r>
          </a:p>
          <a:p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6ED788A-3EBD-49CA-BEE6-93C1CB4C5A2B}"/>
              </a:ext>
            </a:extLst>
          </p:cNvPr>
          <p:cNvSpPr txBox="1"/>
          <p:nvPr/>
        </p:nvSpPr>
        <p:spPr>
          <a:xfrm>
            <a:off x="2488688" y="3257915"/>
            <a:ext cx="2245042" cy="1578832"/>
          </a:xfrm>
          <a:prstGeom prst="rect">
            <a:avLst/>
          </a:prstGeom>
          <a:solidFill>
            <a:srgbClr val="14ADAA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proveedores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23DCC94D-F1DA-4219-9318-8816D082E66B}"/>
              </a:ext>
            </a:extLst>
          </p:cNvPr>
          <p:cNvSpPr/>
          <p:nvPr/>
        </p:nvSpPr>
        <p:spPr>
          <a:xfrm>
            <a:off x="3611209" y="271314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Gráfico 30" descr="Fin contorno">
            <a:extLst>
              <a:ext uri="{FF2B5EF4-FFF2-40B4-BE49-F238E27FC236}">
                <a16:creationId xmlns:a16="http://schemas.microsoft.com/office/drawing/2014/main" id="{BE383619-5F27-4C4B-9FFE-C164A9BAE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837" y="2024375"/>
            <a:ext cx="573997" cy="573997"/>
          </a:xfrm>
          <a:prstGeom prst="rect">
            <a:avLst/>
          </a:prstGeom>
        </p:spPr>
      </p:pic>
      <p:pic>
        <p:nvPicPr>
          <p:cNvPr id="32" name="Gráfico 31" descr="Fin contorno">
            <a:extLst>
              <a:ext uri="{FF2B5EF4-FFF2-40B4-BE49-F238E27FC236}">
                <a16:creationId xmlns:a16="http://schemas.microsoft.com/office/drawing/2014/main" id="{8AD3C45D-CF60-411F-9560-623D48964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7616" y="2020249"/>
            <a:ext cx="573997" cy="57399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CD69EE5-7605-448B-A50B-863FF770DC7C}"/>
              </a:ext>
            </a:extLst>
          </p:cNvPr>
          <p:cNvSpPr txBox="1"/>
          <p:nvPr/>
        </p:nvSpPr>
        <p:spPr>
          <a:xfrm>
            <a:off x="7222733" y="1904111"/>
            <a:ext cx="3946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Desarrollo nuevos proveedores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Desarrollo nuevos productos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Gloriola" panose="02000000000000000000" pitchFamily="50" charset="0"/>
              </a:rPr>
              <a:t>Reinventar</a:t>
            </a:r>
          </a:p>
        </p:txBody>
      </p:sp>
      <p:pic>
        <p:nvPicPr>
          <p:cNvPr id="8" name="Gráfico 7" descr="Bombilla y equipo con relleno sólido">
            <a:extLst>
              <a:ext uri="{FF2B5EF4-FFF2-40B4-BE49-F238E27FC236}">
                <a16:creationId xmlns:a16="http://schemas.microsoft.com/office/drawing/2014/main" id="{EB5AD175-6F4C-46F0-A83F-B01259DE3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5787" y="1850047"/>
            <a:ext cx="914400" cy="914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2EE02B-50D3-4A59-B8DE-511188A81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2369" y="3938227"/>
            <a:ext cx="5826359" cy="25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6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8911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H="1">
            <a:off x="0" y="0"/>
            <a:ext cx="2715904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-1146607" y="2850527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CONTENIDO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16101" y="1700273"/>
            <a:ext cx="8049163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2"/>
              </a:spcBef>
              <a:spcAft>
                <a:spcPts val="662"/>
              </a:spcAft>
            </a:pPr>
            <a:r>
              <a:rPr lang="es-ES" sz="3200" dirty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¿Quién es Banca March?</a:t>
            </a:r>
          </a:p>
          <a:p>
            <a:pPr>
              <a:spcBef>
                <a:spcPts val="662"/>
              </a:spcBef>
              <a:spcAft>
                <a:spcPts val="662"/>
              </a:spcAft>
            </a:pPr>
            <a:r>
              <a:rPr lang="es-ES" sz="3200" dirty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Entorno Inflacionista</a:t>
            </a:r>
          </a:p>
          <a:p>
            <a:pPr>
              <a:spcBef>
                <a:spcPts val="662"/>
              </a:spcBef>
              <a:spcAft>
                <a:spcPts val="662"/>
              </a:spcAft>
            </a:pPr>
            <a:r>
              <a:rPr lang="es-ES" sz="3200" dirty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Back </a:t>
            </a:r>
            <a:r>
              <a:rPr lang="es-ES" sz="3200" dirty="0" err="1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to</a:t>
            </a:r>
            <a:r>
              <a:rPr lang="es-ES" sz="3200" dirty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basics</a:t>
            </a:r>
            <a:endParaRPr lang="es-ES" sz="3200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>
              <a:spcBef>
                <a:spcPts val="662"/>
              </a:spcBef>
              <a:spcAft>
                <a:spcPts val="662"/>
              </a:spcAft>
            </a:pPr>
            <a:r>
              <a:rPr lang="es-ES" sz="3200" dirty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2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5826792"/>
            <a:ext cx="27159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39945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</p:spTree>
    <p:extLst>
      <p:ext uri="{BB962C8B-B14F-4D97-AF65-F5344CB8AC3E}">
        <p14:creationId xmlns:p14="http://schemas.microsoft.com/office/powerpoint/2010/main" val="22899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7B7274-F286-4358-8BCF-AF0D1FB7F520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B2813A-4BCD-434E-96B4-F808059989AD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7C7005-173C-4FDD-AFAD-AB50E3A32A5D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CONCLUSIONES</a:t>
            </a:r>
          </a:p>
        </p:txBody>
      </p:sp>
      <p:pic>
        <p:nvPicPr>
          <p:cNvPr id="7" name="Gráfico 6" descr="Portapapeles comprobado con relleno sólido">
            <a:extLst>
              <a:ext uri="{FF2B5EF4-FFF2-40B4-BE49-F238E27FC236}">
                <a16:creationId xmlns:a16="http://schemas.microsoft.com/office/drawing/2014/main" id="{5F5D5482-91EE-4DB1-8330-E4C9C6933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9493" y="1609344"/>
            <a:ext cx="914400" cy="914400"/>
          </a:xfrm>
          <a:prstGeom prst="rect">
            <a:avLst/>
          </a:prstGeom>
        </p:spPr>
      </p:pic>
      <p:pic>
        <p:nvPicPr>
          <p:cNvPr id="9" name="Gráfico 8" descr="Prioridades con relleno sólido">
            <a:extLst>
              <a:ext uri="{FF2B5EF4-FFF2-40B4-BE49-F238E27FC236}">
                <a16:creationId xmlns:a16="http://schemas.microsoft.com/office/drawing/2014/main" id="{AB696F3D-CA34-4D44-9ECD-A4EFF4F8E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0784" y="1683603"/>
            <a:ext cx="914400" cy="914400"/>
          </a:xfrm>
          <a:prstGeom prst="rect">
            <a:avLst/>
          </a:prstGeom>
        </p:spPr>
      </p:pic>
      <p:pic>
        <p:nvPicPr>
          <p:cNvPr id="11" name="Gráfico 10" descr="Claqueta con relleno sólido">
            <a:extLst>
              <a:ext uri="{FF2B5EF4-FFF2-40B4-BE49-F238E27FC236}">
                <a16:creationId xmlns:a16="http://schemas.microsoft.com/office/drawing/2014/main" id="{32642881-8236-4522-B356-17045D59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7531" y="1628655"/>
            <a:ext cx="914400" cy="914400"/>
          </a:xfrm>
          <a:prstGeom prst="rect">
            <a:avLst/>
          </a:prstGeom>
        </p:spPr>
      </p:pic>
      <p:pic>
        <p:nvPicPr>
          <p:cNvPr id="13" name="Gráfico 12" descr="Torre de telecomunicaciones con relleno sólido">
            <a:extLst>
              <a:ext uri="{FF2B5EF4-FFF2-40B4-BE49-F238E27FC236}">
                <a16:creationId xmlns:a16="http://schemas.microsoft.com/office/drawing/2014/main" id="{00423514-A184-42D6-8D9E-935CE53DE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9800" y="4311083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BEF410A-5EE9-4548-8759-53AB706EBA05}"/>
              </a:ext>
            </a:extLst>
          </p:cNvPr>
          <p:cNvSpPr txBox="1"/>
          <p:nvPr/>
        </p:nvSpPr>
        <p:spPr>
          <a:xfrm>
            <a:off x="2432304" y="2598003"/>
            <a:ext cx="200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Listado de iniciativas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BF48238-5E0E-44F5-9F5E-A5EB15A834E4}"/>
              </a:ext>
            </a:extLst>
          </p:cNvPr>
          <p:cNvSpPr txBox="1"/>
          <p:nvPr/>
        </p:nvSpPr>
        <p:spPr>
          <a:xfrm>
            <a:off x="5092889" y="2744704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Prioriza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AA5BC3-8D41-4E87-85A8-549C389396E6}"/>
              </a:ext>
            </a:extLst>
          </p:cNvPr>
          <p:cNvSpPr txBox="1"/>
          <p:nvPr/>
        </p:nvSpPr>
        <p:spPr>
          <a:xfrm>
            <a:off x="7769671" y="2744704"/>
            <a:ext cx="238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Ejecuta el plan de acción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76DBDD3-A866-492C-B942-DC2F30B6031D}"/>
              </a:ext>
            </a:extLst>
          </p:cNvPr>
          <p:cNvSpPr txBox="1"/>
          <p:nvPr/>
        </p:nvSpPr>
        <p:spPr>
          <a:xfrm>
            <a:off x="5422073" y="5226627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Cuentalo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9" name="Gráfico 18" descr="Insignia 1 con relleno sólido">
            <a:extLst>
              <a:ext uri="{FF2B5EF4-FFF2-40B4-BE49-F238E27FC236}">
                <a16:creationId xmlns:a16="http://schemas.microsoft.com/office/drawing/2014/main" id="{4249AC36-E793-444B-95C1-2E7E45BE9A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9493" y="502920"/>
            <a:ext cx="914400" cy="914400"/>
          </a:xfrm>
          <a:prstGeom prst="rect">
            <a:avLst/>
          </a:prstGeom>
        </p:spPr>
      </p:pic>
      <p:pic>
        <p:nvPicPr>
          <p:cNvPr id="21" name="Gráfico 20" descr="Insignia con relleno sólido">
            <a:extLst>
              <a:ext uri="{FF2B5EF4-FFF2-40B4-BE49-F238E27FC236}">
                <a16:creationId xmlns:a16="http://schemas.microsoft.com/office/drawing/2014/main" id="{16A91D58-B29A-4CC3-B40A-413A518F8E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21865" y="502920"/>
            <a:ext cx="914400" cy="914400"/>
          </a:xfrm>
          <a:prstGeom prst="rect">
            <a:avLst/>
          </a:prstGeom>
        </p:spPr>
      </p:pic>
      <p:pic>
        <p:nvPicPr>
          <p:cNvPr id="23" name="Gráfico 22" descr="Insignia 3 con relleno sólido">
            <a:extLst>
              <a:ext uri="{FF2B5EF4-FFF2-40B4-BE49-F238E27FC236}">
                <a16:creationId xmlns:a16="http://schemas.microsoft.com/office/drawing/2014/main" id="{FAAAA66D-75DE-4AEF-A67E-4AB4D9B977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42959" y="502920"/>
            <a:ext cx="914400" cy="914400"/>
          </a:xfrm>
          <a:prstGeom prst="rect">
            <a:avLst/>
          </a:prstGeom>
        </p:spPr>
      </p:pic>
      <p:pic>
        <p:nvPicPr>
          <p:cNvPr id="25" name="Gráfico 24" descr="Insignia 4 con relleno sólido">
            <a:extLst>
              <a:ext uri="{FF2B5EF4-FFF2-40B4-BE49-F238E27FC236}">
                <a16:creationId xmlns:a16="http://schemas.microsoft.com/office/drawing/2014/main" id="{8231976F-6851-4EED-AB96-035A684211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49337" y="45430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2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7B7274-F286-4358-8BCF-AF0D1FB7F520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B2813A-4BCD-434E-96B4-F808059989AD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7C7005-173C-4FDD-AFAD-AB50E3A32A5D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CONCLUSIONES</a:t>
            </a:r>
          </a:p>
        </p:txBody>
      </p:sp>
      <p:pic>
        <p:nvPicPr>
          <p:cNvPr id="10" name="Imagen 9" descr="Un pájaro sobre una playa&#10;&#10;Descripción generada automáticamente con confianza media">
            <a:extLst>
              <a:ext uri="{FF2B5EF4-FFF2-40B4-BE49-F238E27FC236}">
                <a16:creationId xmlns:a16="http://schemas.microsoft.com/office/drawing/2014/main" id="{5FFE6857-3365-4BB1-AA03-C2F43EF33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1427"/>
            <a:ext cx="9500616" cy="49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 bwMode="auto">
          <a:xfrm>
            <a:off x="1078501" y="1053741"/>
            <a:ext cx="928048" cy="2222845"/>
          </a:xfrm>
          <a:prstGeom prst="rect">
            <a:avLst/>
          </a:prstGeom>
          <a:noFill/>
          <a:ln>
            <a:noFill/>
          </a:ln>
        </p:spPr>
        <p:txBody>
          <a:bodyPr wrap="square" lIns="288000" tIns="0" rIns="0" bIns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defRPr sz="4800" b="1">
                <a:solidFill>
                  <a:srgbClr val="00502F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s-ES" altLang="es-ES" sz="13800" b="0" dirty="0">
                <a:solidFill>
                  <a:srgbClr val="002E55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55886" y="0"/>
            <a:ext cx="7736113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949370" y="1053741"/>
            <a:ext cx="6402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¿Quién es Grupo March?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078501" y="3029803"/>
            <a:ext cx="3377385" cy="0"/>
          </a:xfrm>
          <a:prstGeom prst="line">
            <a:avLst/>
          </a:prstGeom>
          <a:ln w="76200"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3</a:t>
            </a:fld>
            <a:endParaRPr lang="es-ES" sz="1000" b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95" y="180339"/>
            <a:ext cx="1417056" cy="4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C03391D-AB60-489B-8024-D7D9B6F9BA1E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BB7265-96EC-476A-9E1E-6A2F90099403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FA03BA06-690B-4E01-A80E-F5E02D48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6" y="427769"/>
            <a:ext cx="9553260" cy="5236918"/>
          </a:xfrm>
          <a:prstGeom prst="rect">
            <a:avLst/>
          </a:prstGeom>
        </p:spPr>
      </p:pic>
      <p:pic>
        <p:nvPicPr>
          <p:cNvPr id="36" name="Imagen 35" descr="Logotipo&#10;&#10;Descripción generada automáticamente">
            <a:extLst>
              <a:ext uri="{FF2B5EF4-FFF2-40B4-BE49-F238E27FC236}">
                <a16:creationId xmlns:a16="http://schemas.microsoft.com/office/drawing/2014/main" id="{3DADDE5B-A236-4EAC-B07F-9AE95213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65" y="4692660"/>
            <a:ext cx="1953988" cy="544622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F32528F8-7A75-4827-9334-84DF1BD9D4D2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GRUPO MARCH</a:t>
            </a:r>
          </a:p>
        </p:txBody>
      </p:sp>
    </p:spTree>
    <p:extLst>
      <p:ext uri="{BB962C8B-B14F-4D97-AF65-F5344CB8AC3E}">
        <p14:creationId xmlns:p14="http://schemas.microsoft.com/office/powerpoint/2010/main" val="240329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7BBF8F7-0866-4DF7-AC98-01068EF284BB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0CFF6A-738A-4330-A817-954487CE5FCB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Marcador de texto 24">
            <a:extLst>
              <a:ext uri="{FF2B5EF4-FFF2-40B4-BE49-F238E27FC236}">
                <a16:creationId xmlns:a16="http://schemas.microsoft.com/office/drawing/2014/main" id="{DBC5DE1C-EF9F-4121-9542-ABF910D71A26}"/>
              </a:ext>
            </a:extLst>
          </p:cNvPr>
          <p:cNvSpPr txBox="1">
            <a:spLocks/>
          </p:cNvSpPr>
          <p:nvPr/>
        </p:nvSpPr>
        <p:spPr>
          <a:xfrm>
            <a:off x="2394136" y="658172"/>
            <a:ext cx="6825645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86905" fontAlgn="base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ysClr val="windowText" lastClr="000000"/>
              </a:buClr>
              <a:buFont typeface="Verdana" pitchFamily="34" charset="0"/>
              <a:buNone/>
              <a:defRPr/>
            </a:pPr>
            <a:r>
              <a:rPr lang="es-ES" altLang="zh-CN" sz="4000" noProof="1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Gloriola Regular"/>
              </a:rPr>
              <a:t>Fundación Juan March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8F89A26-6C20-4DF8-BF01-5670211830D9}"/>
              </a:ext>
            </a:extLst>
          </p:cNvPr>
          <p:cNvGrpSpPr/>
          <p:nvPr/>
        </p:nvGrpSpPr>
        <p:grpSpPr>
          <a:xfrm>
            <a:off x="5942722" y="1845164"/>
            <a:ext cx="3418198" cy="1984911"/>
            <a:chOff x="2421961" y="1531280"/>
            <a:chExt cx="3418198" cy="1984911"/>
          </a:xfrm>
        </p:grpSpPr>
        <p:pic>
          <p:nvPicPr>
            <p:cNvPr id="6" name="Picture 4" descr="Teatro musical de cámara en la Fundación Juan March">
              <a:extLst>
                <a:ext uri="{FF2B5EF4-FFF2-40B4-BE49-F238E27FC236}">
                  <a16:creationId xmlns:a16="http://schemas.microsoft.com/office/drawing/2014/main" id="{8C216EEB-5028-4ED0-AC0B-33C146F00C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853"/>
            <a:stretch/>
          </p:blipFill>
          <p:spPr bwMode="auto">
            <a:xfrm>
              <a:off x="2421961" y="1531280"/>
              <a:ext cx="3418198" cy="123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B1ECA4B-1954-419E-B47B-8EFA90708A8D}"/>
                </a:ext>
              </a:extLst>
            </p:cNvPr>
            <p:cNvGrpSpPr/>
            <p:nvPr/>
          </p:nvGrpSpPr>
          <p:grpSpPr>
            <a:xfrm>
              <a:off x="2549536" y="2435436"/>
              <a:ext cx="3117667" cy="1080755"/>
              <a:chOff x="6723456" y="2390530"/>
              <a:chExt cx="3117667" cy="1080755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54B4D823-0E4A-4329-91A0-CE7B0538EDD3}"/>
                  </a:ext>
                </a:extLst>
              </p:cNvPr>
              <p:cNvSpPr/>
              <p:nvPr/>
            </p:nvSpPr>
            <p:spPr>
              <a:xfrm>
                <a:off x="6723456" y="2390530"/>
                <a:ext cx="3093884" cy="108075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16 CuadroTexto">
                <a:extLst>
                  <a:ext uri="{FF2B5EF4-FFF2-40B4-BE49-F238E27FC236}">
                    <a16:creationId xmlns:a16="http://schemas.microsoft.com/office/drawing/2014/main" id="{074BC73E-3F3B-4F43-A555-9A80A7111843}"/>
                  </a:ext>
                </a:extLst>
              </p:cNvPr>
              <p:cNvSpPr txBox="1"/>
              <p:nvPr/>
            </p:nvSpPr>
            <p:spPr>
              <a:xfrm>
                <a:off x="6861926" y="2718722"/>
                <a:ext cx="29791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 hangingPunct="0"/>
                <a:r>
                  <a:rPr lang="en-GB" sz="1200" kern="0" dirty="0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150 </a:t>
                </a:r>
                <a:r>
                  <a:rPr lang="en-GB" sz="1200" kern="0" dirty="0" err="1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conciertos</a:t>
                </a:r>
                <a:r>
                  <a:rPr lang="en-GB" sz="1200" kern="0" dirty="0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 </a:t>
                </a:r>
                <a:r>
                  <a:rPr lang="en-GB" sz="1200" kern="0" dirty="0" err="1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anuales</a:t>
                </a:r>
                <a:endPara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endParaRPr>
              </a:p>
            </p:txBody>
          </p:sp>
          <p:sp>
            <p:nvSpPr>
              <p:cNvPr id="10" name="21 CuadroTexto">
                <a:extLst>
                  <a:ext uri="{FF2B5EF4-FFF2-40B4-BE49-F238E27FC236}">
                    <a16:creationId xmlns:a16="http://schemas.microsoft.com/office/drawing/2014/main" id="{7E299E39-FA46-43DD-9130-E92005D6BE17}"/>
                  </a:ext>
                </a:extLst>
              </p:cNvPr>
              <p:cNvSpPr txBox="1"/>
              <p:nvPr/>
            </p:nvSpPr>
            <p:spPr>
              <a:xfrm>
                <a:off x="6838141" y="2454323"/>
                <a:ext cx="981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 hangingPunct="0"/>
                <a:r>
                  <a:rPr lang="en-GB" sz="1600" kern="0" dirty="0">
                    <a:solidFill>
                      <a:srgbClr val="03645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MUSICA</a:t>
                </a:r>
              </a:p>
            </p:txBody>
          </p:sp>
        </p:grp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CCB608E-8D03-42E3-B5F0-D862B0304C8C}"/>
              </a:ext>
            </a:extLst>
          </p:cNvPr>
          <p:cNvGrpSpPr/>
          <p:nvPr/>
        </p:nvGrpSpPr>
        <p:grpSpPr>
          <a:xfrm>
            <a:off x="2058401" y="1895506"/>
            <a:ext cx="3928399" cy="1973030"/>
            <a:chOff x="9690356" y="216717"/>
            <a:chExt cx="3928399" cy="1973030"/>
          </a:xfrm>
        </p:grpSpPr>
        <p:pic>
          <p:nvPicPr>
            <p:cNvPr id="12" name="Picture 2" descr="Sala de exposiciones de la Fundación Juan March">
              <a:extLst>
                <a:ext uri="{FF2B5EF4-FFF2-40B4-BE49-F238E27FC236}">
                  <a16:creationId xmlns:a16="http://schemas.microsoft.com/office/drawing/2014/main" id="{6065AC98-8EAD-4CE6-9D46-BF03049508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90356" y="216717"/>
              <a:ext cx="3847077" cy="11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3C25088-4950-4DF2-BDA9-B3D23D9E61A3}"/>
                </a:ext>
              </a:extLst>
            </p:cNvPr>
            <p:cNvSpPr/>
            <p:nvPr/>
          </p:nvSpPr>
          <p:spPr>
            <a:xfrm>
              <a:off x="9768326" y="1108992"/>
              <a:ext cx="3735744" cy="10807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4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2 CuadroTexto">
              <a:extLst>
                <a:ext uri="{FF2B5EF4-FFF2-40B4-BE49-F238E27FC236}">
                  <a16:creationId xmlns:a16="http://schemas.microsoft.com/office/drawing/2014/main" id="{ECC5C27F-6F54-4B91-BF5E-F31426770EC7}"/>
                </a:ext>
              </a:extLst>
            </p:cNvPr>
            <p:cNvSpPr txBox="1"/>
            <p:nvPr/>
          </p:nvSpPr>
          <p:spPr>
            <a:xfrm>
              <a:off x="9830290" y="1172753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 hangingPunct="0"/>
              <a:r>
                <a:rPr lang="en-GB" sz="1600" kern="0" dirty="0">
                  <a:solidFill>
                    <a:srgbClr val="0364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ART</a:t>
              </a:r>
            </a:p>
          </p:txBody>
        </p:sp>
        <p:sp>
          <p:nvSpPr>
            <p:cNvPr id="15" name="1 CuadroTexto">
              <a:extLst>
                <a:ext uri="{FF2B5EF4-FFF2-40B4-BE49-F238E27FC236}">
                  <a16:creationId xmlns:a16="http://schemas.microsoft.com/office/drawing/2014/main" id="{A21F4A85-A26F-45B5-A877-3DA86A6594C7}"/>
                </a:ext>
              </a:extLst>
            </p:cNvPr>
            <p:cNvSpPr txBox="1"/>
            <p:nvPr/>
          </p:nvSpPr>
          <p:spPr>
            <a:xfrm>
              <a:off x="9830291" y="1398723"/>
              <a:ext cx="3788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Mas de 1600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obras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en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Fundacion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Juan March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en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Madrid y Cuenca.</a:t>
              </a:r>
            </a:p>
            <a:p>
              <a:pPr defTabSz="914377" hangingPunct="0"/>
              <a:endParaRPr lang="en-GB" sz="1200" kern="0" dirty="0">
                <a:solidFill>
                  <a:srgbClr val="4D4C4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3035BF4-4A4B-4986-A1D8-C630C740C42F}"/>
              </a:ext>
            </a:extLst>
          </p:cNvPr>
          <p:cNvGrpSpPr/>
          <p:nvPr/>
        </p:nvGrpSpPr>
        <p:grpSpPr>
          <a:xfrm>
            <a:off x="9433495" y="1895506"/>
            <a:ext cx="2706255" cy="1937317"/>
            <a:chOff x="8329551" y="1944965"/>
            <a:chExt cx="2706255" cy="1937317"/>
          </a:xfrm>
        </p:grpSpPr>
        <p:pic>
          <p:nvPicPr>
            <p:cNvPr id="17" name="Picture 6" descr="La cuestión palpitante en el salón de actos de la Fundación Juan March">
              <a:extLst>
                <a:ext uri="{FF2B5EF4-FFF2-40B4-BE49-F238E27FC236}">
                  <a16:creationId xmlns:a16="http://schemas.microsoft.com/office/drawing/2014/main" id="{C448FE7D-230A-43FE-8991-1C6021C87A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29551" y="1944965"/>
              <a:ext cx="2706255" cy="11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17B3C4B-75F3-4B66-9C09-CA33AF71641C}"/>
                </a:ext>
              </a:extLst>
            </p:cNvPr>
            <p:cNvSpPr/>
            <p:nvPr/>
          </p:nvSpPr>
          <p:spPr>
            <a:xfrm>
              <a:off x="8420115" y="2801527"/>
              <a:ext cx="2506501" cy="10807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4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17 CuadroTexto">
              <a:extLst>
                <a:ext uri="{FF2B5EF4-FFF2-40B4-BE49-F238E27FC236}">
                  <a16:creationId xmlns:a16="http://schemas.microsoft.com/office/drawing/2014/main" id="{703949D7-10A4-407F-9BC6-7BBC0110AE34}"/>
                </a:ext>
              </a:extLst>
            </p:cNvPr>
            <p:cNvSpPr txBox="1"/>
            <p:nvPr/>
          </p:nvSpPr>
          <p:spPr>
            <a:xfrm>
              <a:off x="8482080" y="3126971"/>
              <a:ext cx="2324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hangingPunct="0"/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Filosofía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,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Poesia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.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Literatura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, Teatro y Cine.</a:t>
              </a:r>
            </a:p>
          </p:txBody>
        </p:sp>
        <p:sp>
          <p:nvSpPr>
            <p:cNvPr id="20" name="22 CuadroTexto">
              <a:extLst>
                <a:ext uri="{FF2B5EF4-FFF2-40B4-BE49-F238E27FC236}">
                  <a16:creationId xmlns:a16="http://schemas.microsoft.com/office/drawing/2014/main" id="{AAEFE021-9CE8-4EB7-96FC-3A9940E9F35E}"/>
                </a:ext>
              </a:extLst>
            </p:cNvPr>
            <p:cNvSpPr txBox="1"/>
            <p:nvPr/>
          </p:nvSpPr>
          <p:spPr>
            <a:xfrm>
              <a:off x="8458297" y="2899882"/>
              <a:ext cx="1752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 hangingPunct="0"/>
              <a:r>
                <a:rPr lang="en-GB" sz="1600" kern="0" dirty="0">
                  <a:solidFill>
                    <a:srgbClr val="0364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CONFERENCES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172E38F-3E84-40E3-BF6F-00297D0CE243}"/>
              </a:ext>
            </a:extLst>
          </p:cNvPr>
          <p:cNvGrpSpPr/>
          <p:nvPr/>
        </p:nvGrpSpPr>
        <p:grpSpPr>
          <a:xfrm>
            <a:off x="2047137" y="4044841"/>
            <a:ext cx="5030074" cy="2019568"/>
            <a:chOff x="788835" y="4089893"/>
            <a:chExt cx="5030074" cy="2019568"/>
          </a:xfrm>
        </p:grpSpPr>
        <p:pic>
          <p:nvPicPr>
            <p:cNvPr id="22" name="Picture 8" descr="Sala de la Biblioteca de la Fundación Juan March">
              <a:extLst>
                <a:ext uri="{FF2B5EF4-FFF2-40B4-BE49-F238E27FC236}">
                  <a16:creationId xmlns:a16="http://schemas.microsoft.com/office/drawing/2014/main" id="{DC9C57AF-501A-49E4-AB48-FB082B26F2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8835" y="4089893"/>
              <a:ext cx="5030074" cy="123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896CE63-3147-4547-BB20-D5713A3E6BFA}"/>
                </a:ext>
              </a:extLst>
            </p:cNvPr>
            <p:cNvSpPr/>
            <p:nvPr/>
          </p:nvSpPr>
          <p:spPr>
            <a:xfrm>
              <a:off x="928769" y="5028706"/>
              <a:ext cx="4721482" cy="10807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4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FE8C0F25-C5D7-45A9-B997-70546CAF8B71}"/>
                </a:ext>
              </a:extLst>
            </p:cNvPr>
            <p:cNvGrpSpPr/>
            <p:nvPr/>
          </p:nvGrpSpPr>
          <p:grpSpPr>
            <a:xfrm>
              <a:off x="1093424" y="5152964"/>
              <a:ext cx="4448394" cy="777536"/>
              <a:chOff x="6471277" y="6656070"/>
              <a:chExt cx="4448394" cy="777536"/>
            </a:xfrm>
          </p:grpSpPr>
          <p:sp>
            <p:nvSpPr>
              <p:cNvPr id="25" name="18 CuadroTexto">
                <a:extLst>
                  <a:ext uri="{FF2B5EF4-FFF2-40B4-BE49-F238E27FC236}">
                    <a16:creationId xmlns:a16="http://schemas.microsoft.com/office/drawing/2014/main" id="{8F7FEC39-F3C1-41BB-A548-46BC43FBED26}"/>
                  </a:ext>
                </a:extLst>
              </p:cNvPr>
              <p:cNvSpPr txBox="1"/>
              <p:nvPr/>
            </p:nvSpPr>
            <p:spPr>
              <a:xfrm>
                <a:off x="6471277" y="6971941"/>
                <a:ext cx="4448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 hangingPunct="0"/>
                <a:r>
                  <a:rPr lang="en-GB" sz="1200" kern="0" dirty="0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180.000 </a:t>
                </a:r>
                <a:r>
                  <a:rPr lang="en-GB" sz="1200" kern="0" dirty="0" err="1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obras</a:t>
                </a:r>
                <a:r>
                  <a:rPr lang="en-GB" sz="1200" kern="0" dirty="0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 de </a:t>
                </a:r>
                <a:r>
                  <a:rPr lang="en-GB" sz="1200" kern="0" dirty="0" err="1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teatro</a:t>
                </a:r>
                <a:r>
                  <a:rPr lang="en-GB" sz="1200" kern="0" dirty="0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, </a:t>
                </a:r>
                <a:r>
                  <a:rPr lang="en-GB" sz="1200" kern="0" dirty="0" err="1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musica</a:t>
                </a:r>
                <a:r>
                  <a:rPr lang="en-GB" sz="1200" kern="0" dirty="0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, </a:t>
                </a:r>
                <a:r>
                  <a:rPr lang="en-GB" sz="1200" kern="0" dirty="0" err="1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ilusionismo</a:t>
                </a:r>
                <a:r>
                  <a:rPr lang="en-GB" sz="1200" kern="0" dirty="0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 y </a:t>
                </a:r>
                <a:r>
                  <a:rPr lang="en-GB" sz="1200" kern="0" dirty="0" err="1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estudios</a:t>
                </a:r>
                <a:r>
                  <a:rPr lang="en-GB" sz="1200" kern="0" dirty="0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 </a:t>
                </a:r>
                <a:r>
                  <a:rPr lang="en-GB" sz="1200" kern="0" dirty="0" err="1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curatorios</a:t>
                </a:r>
                <a:r>
                  <a:rPr lang="en-GB" sz="1200" kern="0" dirty="0">
                    <a:solidFill>
                      <a:srgbClr val="4D4C4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.</a:t>
                </a:r>
              </a:p>
            </p:txBody>
          </p:sp>
          <p:sp>
            <p:nvSpPr>
              <p:cNvPr id="26" name="23 CuadroTexto">
                <a:extLst>
                  <a:ext uri="{FF2B5EF4-FFF2-40B4-BE49-F238E27FC236}">
                    <a16:creationId xmlns:a16="http://schemas.microsoft.com/office/drawing/2014/main" id="{B44BFC87-423A-4387-A5EA-DCE51E52B586}"/>
                  </a:ext>
                </a:extLst>
              </p:cNvPr>
              <p:cNvSpPr txBox="1"/>
              <p:nvPr/>
            </p:nvSpPr>
            <p:spPr>
              <a:xfrm>
                <a:off x="6471277" y="6656070"/>
                <a:ext cx="13917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 hangingPunct="0"/>
                <a:r>
                  <a:rPr lang="en-GB" sz="1600" kern="0" dirty="0">
                    <a:solidFill>
                      <a:srgbClr val="03645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BIBLIOTECA</a:t>
                </a:r>
              </a:p>
            </p:txBody>
          </p:sp>
        </p:grp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781D820-F45D-440A-B589-809B906C48DE}"/>
              </a:ext>
            </a:extLst>
          </p:cNvPr>
          <p:cNvGrpSpPr/>
          <p:nvPr/>
        </p:nvGrpSpPr>
        <p:grpSpPr>
          <a:xfrm>
            <a:off x="7095499" y="4028465"/>
            <a:ext cx="5030074" cy="2035944"/>
            <a:chOff x="6068502" y="4089893"/>
            <a:chExt cx="5030074" cy="2035944"/>
          </a:xfrm>
        </p:grpSpPr>
        <p:pic>
          <p:nvPicPr>
            <p:cNvPr id="28" name="Picture 12" descr="Investigadores de CEACS">
              <a:extLst>
                <a:ext uri="{FF2B5EF4-FFF2-40B4-BE49-F238E27FC236}">
                  <a16:creationId xmlns:a16="http://schemas.microsoft.com/office/drawing/2014/main" id="{23ED5B0C-6CB1-4657-9ED8-71AD61DCD8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3"/>
            <a:stretch/>
          </p:blipFill>
          <p:spPr bwMode="auto">
            <a:xfrm>
              <a:off x="6068502" y="4089893"/>
              <a:ext cx="5030074" cy="123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BAAB027-44CB-418C-AE3F-6AB041478B22}"/>
                </a:ext>
              </a:extLst>
            </p:cNvPr>
            <p:cNvSpPr/>
            <p:nvPr/>
          </p:nvSpPr>
          <p:spPr>
            <a:xfrm>
              <a:off x="6195900" y="5045082"/>
              <a:ext cx="4721481" cy="10807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4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19 CuadroTexto">
              <a:extLst>
                <a:ext uri="{FF2B5EF4-FFF2-40B4-BE49-F238E27FC236}">
                  <a16:creationId xmlns:a16="http://schemas.microsoft.com/office/drawing/2014/main" id="{9999558A-B7A7-4AF7-BC18-ADB5533D72AD}"/>
                </a:ext>
              </a:extLst>
            </p:cNvPr>
            <p:cNvSpPr txBox="1"/>
            <p:nvPr/>
          </p:nvSpPr>
          <p:spPr>
            <a:xfrm>
              <a:off x="6280939" y="5652683"/>
              <a:ext cx="43962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hangingPunct="0"/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Foco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en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investigaciones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relacionadas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con </a:t>
              </a:r>
              <a:r>
                <a:rPr lang="en-GB" sz="1200" kern="0" dirty="0" err="1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Ciencias</a:t>
              </a:r>
              <a:r>
                <a:rPr lang="en-GB" sz="1200" kern="0" dirty="0">
                  <a:solidFill>
                    <a:srgbClr val="4D4C4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 Sociales</a:t>
              </a:r>
            </a:p>
          </p:txBody>
        </p:sp>
        <p:sp>
          <p:nvSpPr>
            <p:cNvPr id="31" name="24 CuadroTexto">
              <a:extLst>
                <a:ext uri="{FF2B5EF4-FFF2-40B4-BE49-F238E27FC236}">
                  <a16:creationId xmlns:a16="http://schemas.microsoft.com/office/drawing/2014/main" id="{6DCBC248-A2AA-4A51-93BA-08A6F66E6A2B}"/>
                </a:ext>
              </a:extLst>
            </p:cNvPr>
            <p:cNvSpPr txBox="1"/>
            <p:nvPr/>
          </p:nvSpPr>
          <p:spPr>
            <a:xfrm>
              <a:off x="6280938" y="5130281"/>
              <a:ext cx="4507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 dirty="0">
                  <a:solidFill>
                    <a:srgbClr val="0364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CARLOS III/JUAN MARCH INSTITUTO CIENCIAS SOCIALES</a:t>
              </a: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5C33B08-66B1-44ED-865A-FE69768A2DAD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GRUPO MARCH</a:t>
            </a:r>
          </a:p>
        </p:txBody>
      </p:sp>
    </p:spTree>
    <p:extLst>
      <p:ext uri="{BB962C8B-B14F-4D97-AF65-F5344CB8AC3E}">
        <p14:creationId xmlns:p14="http://schemas.microsoft.com/office/powerpoint/2010/main" val="404810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A82DF44-5C5A-42B0-A21A-814B5E61FDE5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A3405B-94E5-4243-B748-82FA8C3ADB1A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AC1615-D730-4E5D-8BED-FAD8437C9B3A}"/>
              </a:ext>
            </a:extLst>
          </p:cNvPr>
          <p:cNvSpPr txBox="1">
            <a:spLocks/>
          </p:cNvSpPr>
          <p:nvPr/>
        </p:nvSpPr>
        <p:spPr>
          <a:xfrm>
            <a:off x="2072031" y="608255"/>
            <a:ext cx="10040785" cy="1356774"/>
          </a:xfrm>
          <a:prstGeom prst="rect">
            <a:avLst/>
          </a:prstGeom>
          <a:effectLst/>
        </p:spPr>
        <p:txBody>
          <a:bodyPr vert="horz" wrap="square" lIns="91436" tIns="91436" rIns="91436" bIns="91436" rtlCol="0" anchor="t" anchorCtr="0">
            <a:spAutoFit/>
          </a:bodyPr>
          <a:lstStyle>
            <a:lvl1pPr marL="0" marR="0" indent="0" algn="l" defTabSz="486905" rtl="0" eaLnBrk="1" fontAlgn="base" latinLnBrk="0" hangingPunct="1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chemeClr val="tx1"/>
              </a:buClr>
              <a:buSzTx/>
              <a:buFont typeface="Verdana" pitchFamily="34" charset="0"/>
              <a:buNone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rgbClr val="016557"/>
                </a:solidFill>
                <a:effectLst/>
                <a:uLnTx/>
                <a:uFillTx/>
                <a:latin typeface="Gloriola SemiBold" panose="02000000000000000000" pitchFamily="50" charset="0"/>
                <a:ea typeface="Gloriola SemiBold" panose="02000000000000000000" pitchFamily="50" charset="0"/>
                <a:cs typeface="Gloriola SemiBold" panose="02000000000000000000" pitchFamily="50" charset="0"/>
                <a:sym typeface="Gloriola Regular"/>
              </a:defRPr>
            </a:lvl1pPr>
            <a:lvl2pPr marL="545597" marR="0" indent="-113039" algn="l" defTabSz="93143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defRPr lang="en-CA" altLang="zh-CN" sz="1867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 marL="999259" marR="0" indent="-272799" algn="l" defTabSz="93143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defRPr lang="zh-CN" altLang="en-US" sz="1867" kern="120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3pPr>
            <a:lvl4pPr marL="1380331" marR="0" indent="-199670" algn="l" defTabSz="9316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Verdana" pitchFamily="34" charset="0"/>
              <a:buChar char="-"/>
              <a:defRPr lang="en-CA" altLang="zh-CN" sz="1867" kern="120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4pPr>
            <a:lvl5pPr marL="2096281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79" kern="120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defRPr>
            </a:lvl5pPr>
            <a:lvl6pPr marL="2562121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027961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93801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959642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86905" rtl="0" eaLnBrk="1" fontAlgn="base" latinLnBrk="0" hangingPunct="1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None/>
              <a:tabLst/>
              <a:defRPr/>
            </a:pPr>
            <a:r>
              <a:rPr lang="es-ES" altLang="zh-CN" sz="4000" i="1" kern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Corporación Financiera Alba</a:t>
            </a:r>
          </a:p>
          <a:p>
            <a:pPr marL="0" marR="0" lvl="0" indent="0" algn="l" defTabSz="486905" rtl="0" eaLnBrk="1" fontAlgn="base" latinLnBrk="0" hangingPunct="1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None/>
              <a:tabLst/>
              <a:defRPr/>
            </a:pPr>
            <a:r>
              <a:rPr lang="es-ES" altLang="zh-CN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 inversor privado</a:t>
            </a:r>
            <a:endParaRPr lang="es-ES" altLang="zh-CN" sz="4000" i="1" kern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D526CD1-C323-4CBF-B8DE-9FDC56801BA0}"/>
              </a:ext>
            </a:extLst>
          </p:cNvPr>
          <p:cNvCxnSpPr>
            <a:cxnSpLocks/>
          </p:cNvCxnSpPr>
          <p:nvPr/>
        </p:nvCxnSpPr>
        <p:spPr>
          <a:xfrm>
            <a:off x="2148840" y="3987753"/>
            <a:ext cx="9963976" cy="8839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2C327BE0-3C78-4D03-B828-267410329B94}"/>
              </a:ext>
            </a:extLst>
          </p:cNvPr>
          <p:cNvGrpSpPr/>
          <p:nvPr/>
        </p:nvGrpSpPr>
        <p:grpSpPr>
          <a:xfrm>
            <a:off x="5220656" y="2392008"/>
            <a:ext cx="519342" cy="1614272"/>
            <a:chOff x="660086" y="3667053"/>
            <a:chExt cx="497305" cy="1545776"/>
          </a:xfrm>
        </p:grpSpPr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C21FE992-B647-4570-AFE4-0E24797986DF}"/>
                </a:ext>
              </a:extLst>
            </p:cNvPr>
            <p:cNvCxnSpPr>
              <a:cxnSpLocks/>
              <a:endCxn id="35" idx="4"/>
            </p:cNvCxnSpPr>
            <p:nvPr/>
          </p:nvCxnSpPr>
          <p:spPr>
            <a:xfrm flipV="1">
              <a:off x="908738" y="4164358"/>
              <a:ext cx="1" cy="10484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934A2B83-1F31-4D6C-8B71-8E3F90C75523}"/>
                </a:ext>
              </a:extLst>
            </p:cNvPr>
            <p:cNvSpPr/>
            <p:nvPr/>
          </p:nvSpPr>
          <p:spPr>
            <a:xfrm>
              <a:off x="660086" y="3667053"/>
              <a:ext cx="497305" cy="497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1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1986</a:t>
              </a:r>
            </a:p>
          </p:txBody>
        </p:sp>
      </p:grpSp>
      <p:sp>
        <p:nvSpPr>
          <p:cNvPr id="8" name="Text Box 3">
            <a:extLst>
              <a:ext uri="{FF2B5EF4-FFF2-40B4-BE49-F238E27FC236}">
                <a16:creationId xmlns:a16="http://schemas.microsoft.com/office/drawing/2014/main" id="{84DC30C6-0F13-4D37-8CAD-5066E3C34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410" y="2471489"/>
            <a:ext cx="2746365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000" tIns="0" rIns="0" bIns="0">
            <a:spAutoFit/>
          </a:bodyPr>
          <a:lstStyle/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100" b="1" kern="0" dirty="0" err="1">
                <a:solidFill>
                  <a:srgbClr val="01655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Past</a:t>
            </a:r>
            <a:r>
              <a:rPr lang="es-ES" sz="1100" b="1" kern="0" dirty="0">
                <a:solidFill>
                  <a:srgbClr val="01655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 investments</a:t>
            </a:r>
            <a:r>
              <a:rPr lang="es-ES" sz="1100" b="1" kern="0" baseline="30000" dirty="0">
                <a:solidFill>
                  <a:srgbClr val="01655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1</a:t>
            </a:r>
          </a:p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TRANSMEDITERRÁNEA</a:t>
            </a:r>
          </a:p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FECSA</a:t>
            </a:r>
          </a:p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URALITA</a:t>
            </a:r>
          </a:p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CEMENTOS ALBA</a:t>
            </a:r>
          </a:p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BANCO URQUIJO</a:t>
            </a:r>
          </a:p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BANCO DEL PROGRESO</a:t>
            </a:r>
          </a:p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SAN MIGUEL</a:t>
            </a:r>
            <a:endParaRPr lang="es-ES" sz="1200" kern="0" dirty="0">
              <a:solidFill>
                <a:srgbClr val="4D4C4C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Helvetica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7941A54-3A05-4A75-B4DD-C57E166A3E3E}"/>
              </a:ext>
            </a:extLst>
          </p:cNvPr>
          <p:cNvGrpSpPr/>
          <p:nvPr/>
        </p:nvGrpSpPr>
        <p:grpSpPr>
          <a:xfrm>
            <a:off x="1892302" y="2367571"/>
            <a:ext cx="519342" cy="1614272"/>
            <a:chOff x="660086" y="3667053"/>
            <a:chExt cx="497305" cy="1545776"/>
          </a:xfrm>
        </p:grpSpPr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46DACFF4-5138-489C-8016-5968861E99CF}"/>
                </a:ext>
              </a:extLst>
            </p:cNvPr>
            <p:cNvCxnSpPr>
              <a:cxnSpLocks/>
              <a:endCxn id="33" idx="4"/>
            </p:cNvCxnSpPr>
            <p:nvPr/>
          </p:nvCxnSpPr>
          <p:spPr>
            <a:xfrm flipV="1">
              <a:off x="908738" y="4164358"/>
              <a:ext cx="1" cy="10484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2D6E28ED-B64B-4B88-979E-45C3C87DAA75}"/>
                </a:ext>
              </a:extLst>
            </p:cNvPr>
            <p:cNvSpPr/>
            <p:nvPr/>
          </p:nvSpPr>
          <p:spPr>
            <a:xfrm>
              <a:off x="660086" y="3667053"/>
              <a:ext cx="497305" cy="4973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50´s</a:t>
              </a:r>
            </a:p>
          </p:txBody>
        </p: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E0066713-A46A-47F0-A514-F42CF32E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453" y="2416484"/>
            <a:ext cx="164697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000" tIns="0" rIns="0" bIns="0">
            <a:spAutoFit/>
          </a:bodyPr>
          <a:lstStyle/>
          <a:p>
            <a:pPr defTabSz="472770" fontAlgn="base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INCORPORATION OF CORPORACIÓN FINANCIERA ALBA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49CFD28-7340-4FFF-AA1F-DD992086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301" y="4772674"/>
            <a:ext cx="11113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000" tIns="0" rIns="0" bIns="0">
            <a:spAutoFit/>
          </a:bodyPr>
          <a:lstStyle/>
          <a:p>
            <a:pPr marL="0" lvl="1" indent="-22318" defTabSz="244995" fontAlgn="base" hangingPunct="0">
              <a:spcBef>
                <a:spcPct val="0"/>
              </a:spcBef>
              <a:spcAft>
                <a:spcPct val="0"/>
              </a:spcAft>
              <a:buClr>
                <a:srgbClr val="397D82"/>
              </a:buClr>
              <a:buSzPct val="100000"/>
              <a:defRPr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CARREFOUR</a:t>
            </a:r>
            <a:r>
              <a:rPr lang="es-ES" sz="1050" kern="0" baseline="3000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2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5CA4206-1E6A-45D1-9475-D19BDC6FB21C}"/>
              </a:ext>
            </a:extLst>
          </p:cNvPr>
          <p:cNvCxnSpPr>
            <a:cxnSpLocks/>
          </p:cNvCxnSpPr>
          <p:nvPr/>
        </p:nvCxnSpPr>
        <p:spPr>
          <a:xfrm flipV="1">
            <a:off x="5736587" y="3987753"/>
            <a:ext cx="0" cy="101557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79272269-5BE8-494A-907F-44603D749FDC}"/>
              </a:ext>
            </a:extLst>
          </p:cNvPr>
          <p:cNvSpPr/>
          <p:nvPr/>
        </p:nvSpPr>
        <p:spPr>
          <a:xfrm>
            <a:off x="5480326" y="4605099"/>
            <a:ext cx="519342" cy="519342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1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29DFD1D-E16D-4FE2-9216-02D2A5D5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146" y="2857465"/>
            <a:ext cx="810644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000" tIns="0" rIns="0" bIns="0">
            <a:spAutoFit/>
          </a:bodyPr>
          <a:lstStyle/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AIRTEL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3ECCF1F8-6795-4F21-A861-F165D976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079" y="4673511"/>
            <a:ext cx="86612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000" tIns="0" rIns="0" bIns="0">
            <a:spAutoFit/>
          </a:bodyPr>
          <a:lstStyle/>
          <a:p>
            <a:pPr marL="0" lvl="1" indent="-22318" defTabSz="244995" fontAlgn="base" hangingPunct="0">
              <a:spcBef>
                <a:spcPct val="0"/>
              </a:spcBef>
              <a:spcAft>
                <a:spcPct val="0"/>
              </a:spcAft>
              <a:buClr>
                <a:srgbClr val="397D82"/>
              </a:buClr>
              <a:buSzPct val="100000"/>
              <a:defRPr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ACS</a:t>
            </a:r>
            <a:r>
              <a:rPr lang="es-ES" sz="1050" kern="0" baseline="3000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3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7682F94-C732-4A0A-8A0B-A8F95981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4138" y="3019201"/>
            <a:ext cx="96767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000" tIns="0" rIns="0" bIns="0">
            <a:spAutoFit/>
          </a:bodyPr>
          <a:lstStyle/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ACERINOX</a:t>
            </a:r>
            <a:endParaRPr lang="es-ES" sz="1050" b="1" kern="0" dirty="0">
              <a:solidFill>
                <a:srgbClr val="0364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E9E0C7E5-B8B3-4A4D-80BC-0CC8F7D23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489" y="4593618"/>
            <a:ext cx="86612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000" tIns="0" rIns="0" bIns="0">
            <a:spAutoFit/>
          </a:bodyPr>
          <a:lstStyle/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  <a:defRPr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NATURGY</a:t>
            </a:r>
            <a:endParaRPr lang="es-ES" sz="1050" b="1" kern="0" dirty="0">
              <a:solidFill>
                <a:srgbClr val="0364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5B88F233-5FCD-441F-834B-A480619D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6161" y="3174707"/>
            <a:ext cx="810644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000" tIns="0" rIns="0" bIns="0">
            <a:spAutoFit/>
          </a:bodyPr>
          <a:lstStyle/>
          <a:p>
            <a:pPr defTabSz="472770" fontAlgn="base" hangingPunct="0">
              <a:spcBef>
                <a:spcPct val="0"/>
              </a:spcBef>
              <a:spcAft>
                <a:spcPct val="0"/>
              </a:spcAft>
              <a:buClr>
                <a:srgbClr val="335A8F"/>
              </a:buClr>
              <a:buSzPct val="75000"/>
            </a:pPr>
            <a:r>
              <a:rPr lang="es-ES" sz="1050" kern="0" dirty="0">
                <a:solidFill>
                  <a:srgbClr val="4D4C4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VERISURE</a:t>
            </a:r>
            <a:endParaRPr lang="es-ES" sz="1050" b="1" kern="0" dirty="0">
              <a:solidFill>
                <a:srgbClr val="03645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Helvetica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B4ACF03-ED1E-49FC-BEF5-AAF56273D7BE}"/>
              </a:ext>
            </a:extLst>
          </p:cNvPr>
          <p:cNvGrpSpPr/>
          <p:nvPr/>
        </p:nvGrpSpPr>
        <p:grpSpPr>
          <a:xfrm>
            <a:off x="7802300" y="2718171"/>
            <a:ext cx="519342" cy="1294896"/>
            <a:chOff x="607020" y="3967765"/>
            <a:chExt cx="497305" cy="1239952"/>
          </a:xfrm>
        </p:grpSpPr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FC408CB-C094-4877-99F9-09ED517255D3}"/>
                </a:ext>
              </a:extLst>
            </p:cNvPr>
            <p:cNvCxnSpPr>
              <a:cxnSpLocks/>
              <a:endCxn id="31" idx="4"/>
            </p:cNvCxnSpPr>
            <p:nvPr/>
          </p:nvCxnSpPr>
          <p:spPr>
            <a:xfrm flipV="1">
              <a:off x="855673" y="4465070"/>
              <a:ext cx="0" cy="742647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E738CB1-FFDD-4FF1-8757-5018DA5F12A9}"/>
                </a:ext>
              </a:extLst>
            </p:cNvPr>
            <p:cNvSpPr/>
            <p:nvPr/>
          </p:nvSpPr>
          <p:spPr>
            <a:xfrm>
              <a:off x="607020" y="3967765"/>
              <a:ext cx="497305" cy="497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1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</a:t>
              </a:r>
            </a:p>
          </p:txBody>
        </p:sp>
      </p:grp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C5D87B0-2B0D-4D22-A1F7-D581044A604A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8458243" y="4006278"/>
            <a:ext cx="0" cy="50672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026C2CF9-301D-44A8-9B96-B8CACD641161}"/>
              </a:ext>
            </a:extLst>
          </p:cNvPr>
          <p:cNvSpPr/>
          <p:nvPr/>
        </p:nvSpPr>
        <p:spPr>
          <a:xfrm>
            <a:off x="8198572" y="4513003"/>
            <a:ext cx="519342" cy="519342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1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CBCEB1A-5CDF-4F01-9F96-09C46A515E23}"/>
              </a:ext>
            </a:extLst>
          </p:cNvPr>
          <p:cNvGrpSpPr/>
          <p:nvPr/>
        </p:nvGrpSpPr>
        <p:grpSpPr>
          <a:xfrm>
            <a:off x="9207001" y="2880101"/>
            <a:ext cx="519342" cy="1223817"/>
            <a:chOff x="656901" y="4137995"/>
            <a:chExt cx="497305" cy="1171889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8EA592A9-2B7F-47E4-85BD-D86FEF4F7367}"/>
                </a:ext>
              </a:extLst>
            </p:cNvPr>
            <p:cNvCxnSpPr>
              <a:cxnSpLocks/>
              <a:endCxn id="29" idx="4"/>
            </p:cNvCxnSpPr>
            <p:nvPr/>
          </p:nvCxnSpPr>
          <p:spPr>
            <a:xfrm flipV="1">
              <a:off x="905554" y="4635300"/>
              <a:ext cx="0" cy="67458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F165BB45-79E0-4848-A391-B38A1315CA20}"/>
                </a:ext>
              </a:extLst>
            </p:cNvPr>
            <p:cNvSpPr/>
            <p:nvPr/>
          </p:nvSpPr>
          <p:spPr>
            <a:xfrm>
              <a:off x="656901" y="4137995"/>
              <a:ext cx="497305" cy="497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1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2001</a:t>
              </a:r>
            </a:p>
          </p:txBody>
        </p:sp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8F91D4E-5BD5-4DFC-9173-BD0C61267743}"/>
              </a:ext>
            </a:extLst>
          </p:cNvPr>
          <p:cNvCxnSpPr>
            <a:cxnSpLocks/>
          </p:cNvCxnSpPr>
          <p:nvPr/>
        </p:nvCxnSpPr>
        <p:spPr>
          <a:xfrm flipV="1">
            <a:off x="10899391" y="3987753"/>
            <a:ext cx="0" cy="73925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>
            <a:extLst>
              <a:ext uri="{FF2B5EF4-FFF2-40B4-BE49-F238E27FC236}">
                <a16:creationId xmlns:a16="http://schemas.microsoft.com/office/drawing/2014/main" id="{AE7EE190-6064-4261-B9A9-6989F16C6AD4}"/>
              </a:ext>
            </a:extLst>
          </p:cNvPr>
          <p:cNvSpPr/>
          <p:nvPr/>
        </p:nvSpPr>
        <p:spPr>
          <a:xfrm>
            <a:off x="10657147" y="4402156"/>
            <a:ext cx="519342" cy="519342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1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A749AB7-891F-4BBD-A84A-D4AB06F4DAE3}"/>
              </a:ext>
            </a:extLst>
          </p:cNvPr>
          <p:cNvGrpSpPr/>
          <p:nvPr/>
        </p:nvGrpSpPr>
        <p:grpSpPr>
          <a:xfrm>
            <a:off x="10916819" y="3015810"/>
            <a:ext cx="519342" cy="971943"/>
            <a:chOff x="656899" y="4260687"/>
            <a:chExt cx="497305" cy="930702"/>
          </a:xfrm>
        </p:grpSpPr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842CC1B0-017D-4A4B-AE71-403D3B56D0C2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flipH="1" flipV="1">
              <a:off x="905551" y="4757992"/>
              <a:ext cx="353" cy="433397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89A3519C-4736-487C-999A-52E51B7088BE}"/>
                </a:ext>
              </a:extLst>
            </p:cNvPr>
            <p:cNvSpPr/>
            <p:nvPr/>
          </p:nvSpPr>
          <p:spPr>
            <a:xfrm>
              <a:off x="656899" y="4260687"/>
              <a:ext cx="497305" cy="497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1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</p:grpSp>
      <p:sp>
        <p:nvSpPr>
          <p:cNvPr id="37" name="2 CuadroTexto">
            <a:extLst>
              <a:ext uri="{FF2B5EF4-FFF2-40B4-BE49-F238E27FC236}">
                <a16:creationId xmlns:a16="http://schemas.microsoft.com/office/drawing/2014/main" id="{1B92388F-AD73-42C7-B808-F740B02CB6C1}"/>
              </a:ext>
            </a:extLst>
          </p:cNvPr>
          <p:cNvSpPr txBox="1"/>
          <p:nvPr/>
        </p:nvSpPr>
        <p:spPr>
          <a:xfrm>
            <a:off x="2606199" y="3795487"/>
            <a:ext cx="2003122" cy="600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t">
            <a:spAutoFit/>
          </a:bodyPr>
          <a:lstStyle/>
          <a:p>
            <a:pPr defTabSz="1371566" hangingPunct="0"/>
            <a:r>
              <a:rPr lang="es-ES" sz="1800" kern="0" dirty="0">
                <a:solidFill>
                  <a:srgbClr val="BACD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FROM</a:t>
            </a:r>
            <a:r>
              <a:rPr lang="es-ES" sz="1800" dirty="0">
                <a:solidFill>
                  <a:srgbClr val="BACD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0" dirty="0">
                <a:solidFill>
                  <a:srgbClr val="BACD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Controlling stakes. Low diversification</a:t>
            </a:r>
            <a:endParaRPr lang="es-ES" sz="1200" kern="0" dirty="0">
              <a:solidFill>
                <a:srgbClr val="BACD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38" name="58 CuadroTexto">
            <a:extLst>
              <a:ext uri="{FF2B5EF4-FFF2-40B4-BE49-F238E27FC236}">
                <a16:creationId xmlns:a16="http://schemas.microsoft.com/office/drawing/2014/main" id="{C5325D61-91FA-401C-8F26-B58FA2C0053E}"/>
              </a:ext>
            </a:extLst>
          </p:cNvPr>
          <p:cNvSpPr txBox="1"/>
          <p:nvPr/>
        </p:nvSpPr>
        <p:spPr>
          <a:xfrm>
            <a:off x="6296698" y="3795488"/>
            <a:ext cx="5505222" cy="600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t">
            <a:spAutoFit/>
          </a:bodyPr>
          <a:lstStyle/>
          <a:p>
            <a:pPr defTabSz="1371566" hangingPunct="0"/>
            <a:r>
              <a:rPr lang="es-ES" sz="1800" kern="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TO: </a:t>
            </a:r>
            <a:r>
              <a:rPr lang="es-ES" sz="1200" kern="0" dirty="0" err="1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Minority</a:t>
            </a:r>
            <a:r>
              <a:rPr lang="es-ES" sz="1200" kern="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es-ES" sz="1200" kern="0" dirty="0" err="1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stakes</a:t>
            </a:r>
            <a:r>
              <a:rPr lang="es-ES" sz="1200" kern="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.</a:t>
            </a:r>
            <a:r>
              <a:rPr lang="es-ES" sz="120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kern="0" dirty="0" err="1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Greater</a:t>
            </a:r>
            <a:r>
              <a:rPr lang="es-ES" sz="1200" kern="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es-ES" sz="1200" kern="0" dirty="0" err="1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diversification</a:t>
            </a:r>
            <a:r>
              <a:rPr lang="es-ES" sz="1200" kern="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.</a:t>
            </a:r>
            <a:r>
              <a:rPr lang="es-ES" sz="120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kern="0" dirty="0" err="1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Structured</a:t>
            </a:r>
            <a:r>
              <a:rPr lang="es-ES" sz="1200" kern="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as </a:t>
            </a:r>
            <a:r>
              <a:rPr lang="es-ES" sz="1200" kern="0" dirty="0" err="1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an</a:t>
            </a:r>
            <a:r>
              <a:rPr lang="es-ES" sz="1200" kern="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es-ES" sz="1200" kern="0" dirty="0" err="1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investment</a:t>
            </a:r>
            <a:r>
              <a:rPr lang="es-ES" sz="1200" kern="0" dirty="0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holding </a:t>
            </a:r>
            <a:r>
              <a:rPr lang="es-ES" sz="1200" kern="0" dirty="0" err="1">
                <a:solidFill>
                  <a:srgbClr val="016557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company</a:t>
            </a:r>
            <a:endParaRPr lang="es-ES" sz="1200" kern="0" dirty="0">
              <a:solidFill>
                <a:srgbClr val="016557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A9B96BC-BBDF-4246-8C79-6C216CC3EA1A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GRUPO MARCH</a:t>
            </a:r>
          </a:p>
        </p:txBody>
      </p:sp>
    </p:spTree>
    <p:extLst>
      <p:ext uri="{BB962C8B-B14F-4D97-AF65-F5344CB8AC3E}">
        <p14:creationId xmlns:p14="http://schemas.microsoft.com/office/powerpoint/2010/main" val="20138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13F11B1-5A0C-4478-9ABA-740D13FA7FF3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8E4539-F539-4CE5-A30B-1E729477117D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2A4467-17F5-42D6-B15B-7E6EA3D5E28A}"/>
              </a:ext>
            </a:extLst>
          </p:cNvPr>
          <p:cNvSpPr/>
          <p:nvPr/>
        </p:nvSpPr>
        <p:spPr>
          <a:xfrm>
            <a:off x="9781927" y="5564928"/>
            <a:ext cx="2200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61623"/>
            <a:r>
              <a:rPr lang="es-ES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RATIO CAPITAL (CET1) 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0EB7BAA3-D696-46EC-B90E-FF142BB5B02D}"/>
              </a:ext>
            </a:extLst>
          </p:cNvPr>
          <p:cNvSpPr/>
          <p:nvPr/>
        </p:nvSpPr>
        <p:spPr bwMode="auto">
          <a:xfrm>
            <a:off x="9114553" y="5630429"/>
            <a:ext cx="967991" cy="222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r">
              <a:buSzPts val="1400"/>
              <a:defRPr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18.54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%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A25C6A-A7C2-4218-A188-662473FCA653}"/>
              </a:ext>
            </a:extLst>
          </p:cNvPr>
          <p:cNvSpPr/>
          <p:nvPr/>
        </p:nvSpPr>
        <p:spPr bwMode="auto">
          <a:xfrm>
            <a:off x="10829487" y="5879919"/>
            <a:ext cx="1076040" cy="222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r">
              <a:buSzPts val="1400"/>
              <a:defRPr/>
            </a:pPr>
            <a:r>
              <a:rPr lang="es-ES" sz="1800" b="1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13.19</a:t>
            </a:r>
            <a:r>
              <a:rPr lang="es-ES" sz="14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%</a:t>
            </a:r>
            <a:endParaRPr lang="es-ES" sz="1800" dirty="0">
              <a:solidFill>
                <a:schemeClr val="accent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DD511D0-398D-48CE-A14E-6BB0E12699EE}"/>
              </a:ext>
            </a:extLst>
          </p:cNvPr>
          <p:cNvSpPr/>
          <p:nvPr/>
        </p:nvSpPr>
        <p:spPr>
          <a:xfrm>
            <a:off x="8987031" y="5914334"/>
            <a:ext cx="1058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61623"/>
            <a:r>
              <a:rPr lang="es-ES" sz="1200" dirty="0">
                <a:solidFill>
                  <a:srgbClr val="0364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F1DD279-087D-47EB-AB35-7B0D328B29AE}"/>
              </a:ext>
            </a:extLst>
          </p:cNvPr>
          <p:cNvSpPr/>
          <p:nvPr/>
        </p:nvSpPr>
        <p:spPr>
          <a:xfrm>
            <a:off x="10031273" y="6080792"/>
            <a:ext cx="1890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61623"/>
            <a:r>
              <a:rPr lang="es-ES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Spanish Financial Sector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E7F05B-5742-4BFE-A9B4-B11729369148}"/>
              </a:ext>
            </a:extLst>
          </p:cNvPr>
          <p:cNvSpPr/>
          <p:nvPr/>
        </p:nvSpPr>
        <p:spPr>
          <a:xfrm>
            <a:off x="8987031" y="5523581"/>
            <a:ext cx="3020765" cy="88301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609FE61-0615-4954-8555-8F23D51B5DDA}"/>
              </a:ext>
            </a:extLst>
          </p:cNvPr>
          <p:cNvSpPr/>
          <p:nvPr/>
        </p:nvSpPr>
        <p:spPr>
          <a:xfrm>
            <a:off x="10115323" y="4610819"/>
            <a:ext cx="1866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61623"/>
            <a:r>
              <a:rPr lang="es-ES" sz="120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MOROSIDAD</a:t>
            </a: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E99423CA-BCDB-4F3E-B313-87B02A40DB97}"/>
              </a:ext>
            </a:extLst>
          </p:cNvPr>
          <p:cNvSpPr/>
          <p:nvPr/>
        </p:nvSpPr>
        <p:spPr bwMode="auto">
          <a:xfrm>
            <a:off x="9223142" y="4732138"/>
            <a:ext cx="789911" cy="222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r">
              <a:buSzPts val="1400"/>
              <a:defRPr/>
            </a:pP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1.9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%</a:t>
            </a:r>
            <a:endParaRPr lang="es-ES" sz="180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3DF49A0-CF8D-4167-8F88-81E85EC7C02F}"/>
              </a:ext>
            </a:extLst>
          </p:cNvPr>
          <p:cNvSpPr/>
          <p:nvPr/>
        </p:nvSpPr>
        <p:spPr bwMode="auto">
          <a:xfrm>
            <a:off x="11026750" y="4925810"/>
            <a:ext cx="878083" cy="222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r">
              <a:buSzPts val="1400"/>
              <a:defRPr/>
            </a:pPr>
            <a:r>
              <a:rPr lang="es-ES" sz="2000" b="1" dirty="0">
                <a:solidFill>
                  <a:schemeClr val="accent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4.29</a:t>
            </a:r>
            <a:r>
              <a:rPr lang="es-ES" sz="1600" dirty="0">
                <a:solidFill>
                  <a:schemeClr val="accent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%</a:t>
            </a:r>
            <a:endParaRPr lang="es-ES" sz="2000" dirty="0">
              <a:solidFill>
                <a:schemeClr val="accent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E1F5E17-753F-4C71-A1E2-1CE2AC2E13F5}"/>
              </a:ext>
            </a:extLst>
          </p:cNvPr>
          <p:cNvSpPr/>
          <p:nvPr/>
        </p:nvSpPr>
        <p:spPr>
          <a:xfrm>
            <a:off x="8853232" y="4954167"/>
            <a:ext cx="1058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61623"/>
            <a:r>
              <a:rPr lang="es-ES" sz="1200" dirty="0">
                <a:solidFill>
                  <a:srgbClr val="0364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63FA8F2-363E-4555-BB55-BAA758B2F6A1}"/>
              </a:ext>
            </a:extLst>
          </p:cNvPr>
          <p:cNvSpPr/>
          <p:nvPr/>
        </p:nvSpPr>
        <p:spPr>
          <a:xfrm>
            <a:off x="10014123" y="5126922"/>
            <a:ext cx="1890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61623"/>
            <a:r>
              <a:rPr lang="es-ES" sz="120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Spanish Financial Sector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4192878-748B-4002-8527-122D78C653CD}"/>
              </a:ext>
            </a:extLst>
          </p:cNvPr>
          <p:cNvSpPr/>
          <p:nvPr/>
        </p:nvSpPr>
        <p:spPr>
          <a:xfrm>
            <a:off x="8967322" y="4561380"/>
            <a:ext cx="3039781" cy="868815"/>
          </a:xfrm>
          <a:prstGeom prst="rect">
            <a:avLst/>
          </a:pr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C3B7DBC-317B-449F-8FB8-84F72C175E8D}"/>
              </a:ext>
            </a:extLst>
          </p:cNvPr>
          <p:cNvSpPr/>
          <p:nvPr/>
        </p:nvSpPr>
        <p:spPr>
          <a:xfrm>
            <a:off x="9490253" y="2291664"/>
            <a:ext cx="1913121" cy="1174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DC3B4C9-C191-478B-BE8E-857EC3092132}"/>
              </a:ext>
            </a:extLst>
          </p:cNvPr>
          <p:cNvSpPr/>
          <p:nvPr/>
        </p:nvSpPr>
        <p:spPr>
          <a:xfrm>
            <a:off x="9446160" y="2408229"/>
            <a:ext cx="1935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61623"/>
            <a:r>
              <a:rPr lang="es-ES" sz="1200" dirty="0">
                <a:solidFill>
                  <a:srgbClr val="0364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COEFICIENTE COBERTURA LIQUIDEZ (LCR)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839D205-45D7-4FB2-B62F-BB955C0C7F33}"/>
              </a:ext>
            </a:extLst>
          </p:cNvPr>
          <p:cNvSpPr/>
          <p:nvPr/>
        </p:nvSpPr>
        <p:spPr bwMode="auto">
          <a:xfrm>
            <a:off x="9498932" y="2983185"/>
            <a:ext cx="1170914" cy="38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r">
              <a:buSzPts val="1400"/>
              <a:defRPr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216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%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8F72FFE-691D-4E67-8E97-6E742362EF36}"/>
              </a:ext>
            </a:extLst>
          </p:cNvPr>
          <p:cNvSpPr/>
          <p:nvPr/>
        </p:nvSpPr>
        <p:spPr>
          <a:xfrm>
            <a:off x="9532573" y="3103819"/>
            <a:ext cx="17781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61623"/>
            <a:endParaRPr lang="es-ES" sz="1050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AF3D8E0-F337-403B-B6BF-0522734201CA}"/>
              </a:ext>
            </a:extLst>
          </p:cNvPr>
          <p:cNvGrpSpPr/>
          <p:nvPr/>
        </p:nvGrpSpPr>
        <p:grpSpPr>
          <a:xfrm>
            <a:off x="6334072" y="874077"/>
            <a:ext cx="3020765" cy="1960219"/>
            <a:chOff x="4591054" y="3134570"/>
            <a:chExt cx="3020765" cy="1960219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0BB7DEE-FAF0-4ED7-AA31-0A1C5B4D27E4}"/>
                </a:ext>
              </a:extLst>
            </p:cNvPr>
            <p:cNvSpPr/>
            <p:nvPr/>
          </p:nvSpPr>
          <p:spPr>
            <a:xfrm>
              <a:off x="4591054" y="3134570"/>
              <a:ext cx="3020765" cy="19602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A6C0439-0C96-4643-BF2A-AB4A5E53ECF0}"/>
                </a:ext>
              </a:extLst>
            </p:cNvPr>
            <p:cNvSpPr/>
            <p:nvPr/>
          </p:nvSpPr>
          <p:spPr>
            <a:xfrm>
              <a:off x="4870182" y="3735370"/>
              <a:ext cx="137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61623">
                <a:defRPr/>
              </a:pPr>
              <a:r>
                <a:rPr lang="es-ES" sz="1200" dirty="0">
                  <a:solidFill>
                    <a:srgbClr val="036456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PRESENCIA</a:t>
              </a:r>
            </a:p>
            <a:p>
              <a:pPr defTabSz="661623">
                <a:defRPr/>
              </a:pPr>
              <a:r>
                <a:rPr lang="es-ES" sz="1200" dirty="0">
                  <a:solidFill>
                    <a:srgbClr val="036456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NACIONAL</a:t>
              </a: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F8016385-4221-4CD1-B6A2-1C6DE6DD6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2893" y="3257805"/>
              <a:ext cx="2277821" cy="1649449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B29E740-9589-43F8-B0E1-86C8D23FFF23}"/>
              </a:ext>
            </a:extLst>
          </p:cNvPr>
          <p:cNvGrpSpPr/>
          <p:nvPr/>
        </p:nvGrpSpPr>
        <p:grpSpPr>
          <a:xfrm>
            <a:off x="9517929" y="909532"/>
            <a:ext cx="1900426" cy="1174058"/>
            <a:chOff x="5882910" y="2945946"/>
            <a:chExt cx="1900426" cy="1174058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022BB7E5-34D8-4122-B3A7-67D5D120718F}"/>
                </a:ext>
              </a:extLst>
            </p:cNvPr>
            <p:cNvSpPr/>
            <p:nvPr/>
          </p:nvSpPr>
          <p:spPr>
            <a:xfrm>
              <a:off x="5882910" y="2945946"/>
              <a:ext cx="1885444" cy="11740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5027696E-6AF6-47BF-9C3A-ED0BA7BC6EE6}"/>
                </a:ext>
              </a:extLst>
            </p:cNvPr>
            <p:cNvSpPr/>
            <p:nvPr/>
          </p:nvSpPr>
          <p:spPr>
            <a:xfrm>
              <a:off x="6641677" y="3089310"/>
              <a:ext cx="11416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61623">
                <a:defRPr/>
              </a:pPr>
              <a:r>
                <a:rPr lang="es-ES" sz="1200" dirty="0">
                  <a:solidFill>
                    <a:srgbClr val="036456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EMPLEADOS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D446BE6-A323-4AA3-8D5B-99DEE0922872}"/>
                </a:ext>
              </a:extLst>
            </p:cNvPr>
            <p:cNvSpPr/>
            <p:nvPr/>
          </p:nvSpPr>
          <p:spPr bwMode="auto">
            <a:xfrm>
              <a:off x="6811621" y="3391930"/>
              <a:ext cx="878083" cy="222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>
                <a:buSzPts val="1400"/>
                <a:defRPr/>
              </a:pPr>
              <a:r>
                <a:rPr lang="es-ES" sz="2000" b="1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1,543</a:t>
              </a:r>
              <a:endParaRPr lang="es-ES" sz="2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B092EDB2-F7DD-411D-A722-6F5CEAB35360}"/>
                </a:ext>
              </a:extLst>
            </p:cNvPr>
            <p:cNvSpPr/>
            <p:nvPr/>
          </p:nvSpPr>
          <p:spPr>
            <a:xfrm>
              <a:off x="6641676" y="3631510"/>
              <a:ext cx="10520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61623"/>
              <a:r>
                <a:rPr lang="es-ES" sz="120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ex-INVERSIS</a:t>
              </a:r>
            </a:p>
          </p:txBody>
        </p:sp>
        <p:pic>
          <p:nvPicPr>
            <p:cNvPr id="34" name="Gráfico 33" descr="Grupo de personas con relleno sólido">
              <a:extLst>
                <a:ext uri="{FF2B5EF4-FFF2-40B4-BE49-F238E27FC236}">
                  <a16:creationId xmlns:a16="http://schemas.microsoft.com/office/drawing/2014/main" id="{C3827493-4297-4C7D-B37B-67FE8E953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48132" y="3168521"/>
              <a:ext cx="670737" cy="670737"/>
            </a:xfrm>
            <a:prstGeom prst="rect">
              <a:avLst/>
            </a:prstGeom>
          </p:spPr>
        </p:pic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C00EE5EB-D5AB-41BC-9DE0-7246FD920FCC}"/>
              </a:ext>
            </a:extLst>
          </p:cNvPr>
          <p:cNvGrpSpPr/>
          <p:nvPr/>
        </p:nvGrpSpPr>
        <p:grpSpPr>
          <a:xfrm>
            <a:off x="2056288" y="5310416"/>
            <a:ext cx="6228620" cy="1273820"/>
            <a:chOff x="705096" y="4928420"/>
            <a:chExt cx="6228620" cy="1273820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A9BB3644-F9CC-4BBE-ABEE-94ADB603F6EC}"/>
                </a:ext>
              </a:extLst>
            </p:cNvPr>
            <p:cNvSpPr/>
            <p:nvPr/>
          </p:nvSpPr>
          <p:spPr>
            <a:xfrm>
              <a:off x="705096" y="4928420"/>
              <a:ext cx="6228620" cy="11740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B0FAB4CD-424F-4398-BAF6-22EA1CA379F5}"/>
                </a:ext>
              </a:extLst>
            </p:cNvPr>
            <p:cNvCxnSpPr>
              <a:stCxn id="51" idx="6"/>
              <a:endCxn id="45" idx="2"/>
            </p:cNvCxnSpPr>
            <p:nvPr/>
          </p:nvCxnSpPr>
          <p:spPr>
            <a:xfrm>
              <a:off x="3793469" y="5517791"/>
              <a:ext cx="20139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13BB4D11-F5FD-448C-8102-5B8877C4B48F}"/>
                </a:ext>
              </a:extLst>
            </p:cNvPr>
            <p:cNvSpPr/>
            <p:nvPr/>
          </p:nvSpPr>
          <p:spPr>
            <a:xfrm>
              <a:off x="774868" y="5070673"/>
              <a:ext cx="19967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61623">
                <a:defRPr/>
              </a:pPr>
              <a:r>
                <a:rPr lang="es-ES" sz="1200" dirty="0">
                  <a:solidFill>
                    <a:srgbClr val="036456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INGRESOS POR COMISIONES</a:t>
              </a:r>
              <a:r>
                <a:rPr lang="es-ES" sz="1200" baseline="30000" dirty="0">
                  <a:solidFill>
                    <a:srgbClr val="036456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1 </a:t>
              </a:r>
              <a:r>
                <a:rPr lang="es-ES" sz="1200" dirty="0">
                  <a:solidFill>
                    <a:srgbClr val="036456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(€m)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E94C3FED-AE50-4A44-A4CD-AD4A67A43A96}"/>
                </a:ext>
              </a:extLst>
            </p:cNvPr>
            <p:cNvSpPr/>
            <p:nvPr/>
          </p:nvSpPr>
          <p:spPr>
            <a:xfrm>
              <a:off x="769920" y="5740575"/>
              <a:ext cx="19945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800" baseline="30000" dirty="0">
                  <a:solidFill>
                    <a:srgbClr val="7373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800" dirty="0">
                  <a:solidFill>
                    <a:srgbClr val="7373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Including net gains/losses from financial transactions and foreign exchange</a:t>
              </a:r>
              <a:endParaRPr lang="en-GB" sz="900" dirty="0">
                <a:solidFill>
                  <a:srgbClr val="7373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019F71A3-585A-4F32-AA87-67F25F020CE9}"/>
                </a:ext>
              </a:extLst>
            </p:cNvPr>
            <p:cNvSpPr txBox="1"/>
            <p:nvPr/>
          </p:nvSpPr>
          <p:spPr>
            <a:xfrm>
              <a:off x="809085" y="5464222"/>
              <a:ext cx="1736367" cy="32315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7" tIns="91437" rIns="91437" bIns="91437" numCol="1" spcCol="38100" rtlCol="0" anchor="t">
              <a:spAutoFit/>
            </a:bodyPr>
            <a:lstStyle/>
            <a:p>
              <a:pPr defTabSz="1828800" hangingPunct="0"/>
              <a:r>
                <a:rPr lang="es-ES" sz="900" dirty="0">
                  <a:solidFill>
                    <a:schemeClr val="accent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Helvetica"/>
                </a:rPr>
                <a:t>X% : FEES/MARGEN BRUTO</a:t>
              </a:r>
            </a:p>
          </p:txBody>
        </p: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A2D27669-71DF-42BD-B29F-383582C5FBA8}"/>
                </a:ext>
              </a:extLst>
            </p:cNvPr>
            <p:cNvGrpSpPr/>
            <p:nvPr/>
          </p:nvGrpSpPr>
          <p:grpSpPr>
            <a:xfrm>
              <a:off x="2744199" y="4993156"/>
              <a:ext cx="1049270" cy="1049270"/>
              <a:chOff x="1449955" y="4665385"/>
              <a:chExt cx="1049270" cy="1049270"/>
            </a:xfrm>
          </p:grpSpPr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C0BFD269-CADA-4DDF-98B7-FCE0C5E27D19}"/>
                  </a:ext>
                </a:extLst>
              </p:cNvPr>
              <p:cNvSpPr/>
              <p:nvPr/>
            </p:nvSpPr>
            <p:spPr>
              <a:xfrm>
                <a:off x="1449955" y="4665385"/>
                <a:ext cx="1049270" cy="1049270"/>
              </a:xfrm>
              <a:prstGeom prst="ellipse">
                <a:avLst/>
              </a:prstGeom>
              <a:solidFill>
                <a:srgbClr val="EDF3E9"/>
              </a:solid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ángulo 5">
                <a:extLst>
                  <a:ext uri="{FF2B5EF4-FFF2-40B4-BE49-F238E27FC236}">
                    <a16:creationId xmlns:a16="http://schemas.microsoft.com/office/drawing/2014/main" id="{DC3F3418-865F-494F-80B7-84829B4C41C8}"/>
                  </a:ext>
                </a:extLst>
              </p:cNvPr>
              <p:cNvSpPr/>
              <p:nvPr/>
            </p:nvSpPr>
            <p:spPr bwMode="auto">
              <a:xfrm>
                <a:off x="1579634" y="4979891"/>
                <a:ext cx="789911" cy="4221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r" defTabSz="661623">
                  <a:defRPr/>
                </a:pPr>
                <a:r>
                  <a:rPr lang="es-ES" sz="1200" dirty="0">
                    <a:solidFill>
                      <a:srgbClr val="036456"/>
                    </a:solidFill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2018</a:t>
                </a:r>
              </a:p>
              <a:p>
                <a:pPr algn="r">
                  <a:buSzPts val="1400"/>
                  <a:defRPr/>
                </a:pPr>
                <a:r>
                  <a:rPr lang="es-ES" sz="1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276.8</a:t>
                </a:r>
              </a:p>
              <a:p>
                <a:pPr algn="r">
                  <a:buSzPts val="1400"/>
                  <a:defRPr/>
                </a:pPr>
                <a:r>
                  <a:rPr lang="es-ES" sz="1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65</a:t>
                </a:r>
                <a:r>
                  <a:rPr lang="es-ES" sz="1100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%</a:t>
                </a:r>
                <a:endParaRPr lang="es-ES" sz="1400" dirty="0">
                  <a:solidFill>
                    <a:schemeClr val="accen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5D52043B-5E5E-4043-ABC1-60F66D26FCD7}"/>
                </a:ext>
              </a:extLst>
            </p:cNvPr>
            <p:cNvGrpSpPr/>
            <p:nvPr/>
          </p:nvGrpSpPr>
          <p:grpSpPr>
            <a:xfrm>
              <a:off x="3906100" y="5114023"/>
              <a:ext cx="845034" cy="807536"/>
              <a:chOff x="1412457" y="4907119"/>
              <a:chExt cx="845034" cy="807536"/>
            </a:xfrm>
          </p:grpSpPr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EC320B7D-049D-4E0C-9B60-946DB6DEBD4B}"/>
                  </a:ext>
                </a:extLst>
              </p:cNvPr>
              <p:cNvSpPr/>
              <p:nvPr/>
            </p:nvSpPr>
            <p:spPr>
              <a:xfrm>
                <a:off x="1449955" y="4907119"/>
                <a:ext cx="807536" cy="807536"/>
              </a:xfrm>
              <a:prstGeom prst="ellipse">
                <a:avLst/>
              </a:prstGeom>
              <a:solidFill>
                <a:srgbClr val="FDEFDC"/>
              </a:solidFill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ángulo 5">
                <a:extLst>
                  <a:ext uri="{FF2B5EF4-FFF2-40B4-BE49-F238E27FC236}">
                    <a16:creationId xmlns:a16="http://schemas.microsoft.com/office/drawing/2014/main" id="{988D6E6D-2711-4233-9F40-47510CF94807}"/>
                  </a:ext>
                </a:extLst>
              </p:cNvPr>
              <p:cNvSpPr/>
              <p:nvPr/>
            </p:nvSpPr>
            <p:spPr bwMode="auto">
              <a:xfrm>
                <a:off x="1412457" y="5028149"/>
                <a:ext cx="789911" cy="5676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r" defTabSz="661623">
                  <a:defRPr/>
                </a:pPr>
                <a:r>
                  <a:rPr lang="es-ES" sz="1100" dirty="0">
                    <a:solidFill>
                      <a:srgbClr val="036456"/>
                    </a:solidFill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2019</a:t>
                </a:r>
              </a:p>
              <a:p>
                <a:pPr algn="r">
                  <a:buSzPts val="1400"/>
                  <a:defRPr/>
                </a:pPr>
                <a:r>
                  <a:rPr lang="es-ES" sz="12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254.3</a:t>
                </a:r>
              </a:p>
              <a:p>
                <a:pPr algn="r">
                  <a:buSzPts val="1400"/>
                  <a:defRPr/>
                </a:pPr>
                <a:r>
                  <a:rPr lang="es-ES" sz="12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62.2</a:t>
                </a:r>
                <a:r>
                  <a:rPr lang="es-ES" sz="1050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%</a:t>
                </a:r>
                <a:endParaRPr lang="es-ES" sz="1200" dirty="0">
                  <a:solidFill>
                    <a:schemeClr val="accen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4C5B41CC-78BA-4E2F-BFD5-E762AF120A8E}"/>
                </a:ext>
              </a:extLst>
            </p:cNvPr>
            <p:cNvGrpSpPr/>
            <p:nvPr/>
          </p:nvGrpSpPr>
          <p:grpSpPr>
            <a:xfrm>
              <a:off x="4863765" y="5141585"/>
              <a:ext cx="831063" cy="752413"/>
              <a:chOff x="1371305" y="4962241"/>
              <a:chExt cx="831063" cy="752413"/>
            </a:xfrm>
          </p:grpSpPr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B974348A-96AB-4317-910A-030742B6840D}"/>
                  </a:ext>
                </a:extLst>
              </p:cNvPr>
              <p:cNvSpPr/>
              <p:nvPr/>
            </p:nvSpPr>
            <p:spPr>
              <a:xfrm>
                <a:off x="1449955" y="4962241"/>
                <a:ext cx="752413" cy="7524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ángulo 5">
                <a:extLst>
                  <a:ext uri="{FF2B5EF4-FFF2-40B4-BE49-F238E27FC236}">
                    <a16:creationId xmlns:a16="http://schemas.microsoft.com/office/drawing/2014/main" id="{686C5297-4E64-49F6-8801-1B8FD4ADCC3C}"/>
                  </a:ext>
                </a:extLst>
              </p:cNvPr>
              <p:cNvSpPr/>
              <p:nvPr/>
            </p:nvSpPr>
            <p:spPr bwMode="auto">
              <a:xfrm>
                <a:off x="1371305" y="5065771"/>
                <a:ext cx="789911" cy="5676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r" defTabSz="661623">
                  <a:defRPr/>
                </a:pPr>
                <a:r>
                  <a:rPr lang="es-ES" sz="1050" dirty="0">
                    <a:solidFill>
                      <a:srgbClr val="036456"/>
                    </a:solidFill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2020</a:t>
                </a:r>
              </a:p>
              <a:p>
                <a:pPr algn="r">
                  <a:buSzPts val="1400"/>
                  <a:defRPr/>
                </a:pPr>
                <a:r>
                  <a:rPr lang="es-ES" sz="11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252.1</a:t>
                </a:r>
              </a:p>
              <a:p>
                <a:pPr algn="r">
                  <a:buSzPts val="1400"/>
                  <a:defRPr/>
                </a:pPr>
                <a:r>
                  <a:rPr lang="es-ES" sz="11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62.4</a:t>
                </a:r>
                <a:r>
                  <a:rPr lang="es-ES" sz="1000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%</a:t>
                </a:r>
                <a:endParaRPr lang="es-ES" sz="1100" dirty="0">
                  <a:solidFill>
                    <a:schemeClr val="accen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4FA096AA-BFF6-42AF-9C28-EEBE02B68F74}"/>
                </a:ext>
              </a:extLst>
            </p:cNvPr>
            <p:cNvGrpSpPr/>
            <p:nvPr/>
          </p:nvGrpSpPr>
          <p:grpSpPr>
            <a:xfrm>
              <a:off x="5807458" y="4993156"/>
              <a:ext cx="1049270" cy="1049270"/>
              <a:chOff x="1449955" y="4665385"/>
              <a:chExt cx="1049270" cy="1049270"/>
            </a:xfrm>
          </p:grpSpPr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31748521-A459-443A-B298-D6AF84E01945}"/>
                  </a:ext>
                </a:extLst>
              </p:cNvPr>
              <p:cNvSpPr/>
              <p:nvPr/>
            </p:nvSpPr>
            <p:spPr>
              <a:xfrm>
                <a:off x="1449955" y="4665385"/>
                <a:ext cx="1049270" cy="104927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66766"/>
                </a:schemeClr>
              </a:solidFill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ángulo 5">
                <a:extLst>
                  <a:ext uri="{FF2B5EF4-FFF2-40B4-BE49-F238E27FC236}">
                    <a16:creationId xmlns:a16="http://schemas.microsoft.com/office/drawing/2014/main" id="{7FA043E4-8BE1-456F-94A7-4BB82BF74211}"/>
                  </a:ext>
                </a:extLst>
              </p:cNvPr>
              <p:cNvSpPr/>
              <p:nvPr/>
            </p:nvSpPr>
            <p:spPr bwMode="auto">
              <a:xfrm>
                <a:off x="1570270" y="4890089"/>
                <a:ext cx="789911" cy="6262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r" defTabSz="661623">
                  <a:defRPr/>
                </a:pPr>
                <a:r>
                  <a:rPr lang="es-ES" sz="1200" dirty="0">
                    <a:solidFill>
                      <a:srgbClr val="036456"/>
                    </a:solidFill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2021</a:t>
                </a:r>
              </a:p>
              <a:p>
                <a:pPr algn="r">
                  <a:buSzPts val="1400"/>
                  <a:defRPr/>
                </a:pPr>
                <a:r>
                  <a:rPr lang="es-ES" sz="1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276.2</a:t>
                </a:r>
              </a:p>
              <a:p>
                <a:pPr algn="r">
                  <a:buSzPts val="1400"/>
                  <a:defRPr/>
                </a:pPr>
                <a:r>
                  <a:rPr lang="es-ES" sz="1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65.6</a:t>
                </a:r>
                <a:r>
                  <a:rPr lang="es-ES" sz="1100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%</a:t>
                </a:r>
                <a:endParaRPr lang="es-ES" sz="1400" dirty="0">
                  <a:solidFill>
                    <a:schemeClr val="accen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E2F0E9F-A166-4EC3-A485-CABE3F790147}"/>
              </a:ext>
            </a:extLst>
          </p:cNvPr>
          <p:cNvSpPr/>
          <p:nvPr/>
        </p:nvSpPr>
        <p:spPr>
          <a:xfrm>
            <a:off x="2187085" y="2257077"/>
            <a:ext cx="2121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1623">
              <a:defRPr/>
            </a:pPr>
            <a:r>
              <a:rPr lang="es-ES" sz="120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CUSTOMER FUNDS, LOANS AND SECURITIES (€</a:t>
            </a:r>
            <a:r>
              <a:rPr lang="es-ES" sz="1200" dirty="0" err="1">
                <a:solidFill>
                  <a:schemeClr val="accent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bn</a:t>
            </a:r>
            <a:r>
              <a:rPr lang="es-ES" sz="120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4" name="Gráfico 53">
            <a:extLst>
              <a:ext uri="{FF2B5EF4-FFF2-40B4-BE49-F238E27FC236}">
                <a16:creationId xmlns:a16="http://schemas.microsoft.com/office/drawing/2014/main" id="{16549963-A0AD-430A-8FD5-BA16C6913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58564"/>
              </p:ext>
            </p:extLst>
          </p:nvPr>
        </p:nvGraphicFramePr>
        <p:xfrm>
          <a:off x="2003575" y="2463548"/>
          <a:ext cx="4244906" cy="231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CuadroTexto 55">
            <a:extLst>
              <a:ext uri="{FF2B5EF4-FFF2-40B4-BE49-F238E27FC236}">
                <a16:creationId xmlns:a16="http://schemas.microsoft.com/office/drawing/2014/main" id="{B73105E5-E105-4EC9-92BA-D03E76E87003}"/>
              </a:ext>
            </a:extLst>
          </p:cNvPr>
          <p:cNvSpPr txBox="1"/>
          <p:nvPr/>
        </p:nvSpPr>
        <p:spPr>
          <a:xfrm>
            <a:off x="2427435" y="2748431"/>
            <a:ext cx="431522" cy="33854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defTabSz="1828800" hangingPunct="0"/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34.5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6F23DCC2-A13B-4587-BD74-4C624ABA93A4}"/>
              </a:ext>
            </a:extLst>
          </p:cNvPr>
          <p:cNvSpPr txBox="1"/>
          <p:nvPr/>
        </p:nvSpPr>
        <p:spPr>
          <a:xfrm>
            <a:off x="3410361" y="2691911"/>
            <a:ext cx="431522" cy="33854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defTabSz="1828800" hangingPunct="0"/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35.7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F59EA42-23C6-4716-8AD9-AA88FB9D51F2}"/>
              </a:ext>
            </a:extLst>
          </p:cNvPr>
          <p:cNvSpPr txBox="1"/>
          <p:nvPr/>
        </p:nvSpPr>
        <p:spPr>
          <a:xfrm>
            <a:off x="4390032" y="2673285"/>
            <a:ext cx="429920" cy="33854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defTabSz="1828800" hangingPunct="0"/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36.5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98674A0-E322-40CE-BD0F-AD70AE951FBD}"/>
              </a:ext>
            </a:extLst>
          </p:cNvPr>
          <p:cNvSpPr txBox="1"/>
          <p:nvPr/>
        </p:nvSpPr>
        <p:spPr>
          <a:xfrm>
            <a:off x="5425769" y="2429714"/>
            <a:ext cx="431522" cy="33854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defTabSz="1828800" hangingPunct="0"/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41.7</a:t>
            </a:r>
          </a:p>
        </p:txBody>
      </p:sp>
      <p:sp>
        <p:nvSpPr>
          <p:cNvPr id="62" name="13 Rectángulo">
            <a:extLst>
              <a:ext uri="{FF2B5EF4-FFF2-40B4-BE49-F238E27FC236}">
                <a16:creationId xmlns:a16="http://schemas.microsoft.com/office/drawing/2014/main" id="{D1BB12AA-F997-4DB1-95B6-2747FD49CD95}"/>
              </a:ext>
            </a:extLst>
          </p:cNvPr>
          <p:cNvSpPr/>
          <p:nvPr/>
        </p:nvSpPr>
        <p:spPr>
          <a:xfrm>
            <a:off x="6264315" y="3099497"/>
            <a:ext cx="20082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1623"/>
            <a:r>
              <a:rPr lang="es-ES" sz="1200" kern="0" dirty="0">
                <a:solidFill>
                  <a:srgbClr val="03645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Helvetica"/>
              </a:rPr>
              <a:t>RATED A3  BY MOODY’S </a:t>
            </a: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33410782-E63D-4587-B4B0-4BCC0D6DC172}"/>
              </a:ext>
            </a:extLst>
          </p:cNvPr>
          <p:cNvGrpSpPr/>
          <p:nvPr/>
        </p:nvGrpSpPr>
        <p:grpSpPr>
          <a:xfrm>
            <a:off x="6344849" y="3420548"/>
            <a:ext cx="2960790" cy="1974619"/>
            <a:chOff x="8382416" y="2260356"/>
            <a:chExt cx="2960790" cy="1974619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204D1BB5-EF91-4E41-9C9C-33CEE72B9293}"/>
                </a:ext>
              </a:extLst>
            </p:cNvPr>
            <p:cNvSpPr/>
            <p:nvPr/>
          </p:nvSpPr>
          <p:spPr>
            <a:xfrm>
              <a:off x="8383809" y="3976408"/>
              <a:ext cx="936792" cy="23346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27E5D345-ED71-492E-AECB-36B6404DDBA6}"/>
                </a:ext>
              </a:extLst>
            </p:cNvPr>
            <p:cNvSpPr/>
            <p:nvPr/>
          </p:nvSpPr>
          <p:spPr>
            <a:xfrm>
              <a:off x="8383809" y="3690177"/>
              <a:ext cx="1510902" cy="2334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22F94EC8-72DB-4509-A5D6-DFB8121F37CC}"/>
                </a:ext>
              </a:extLst>
            </p:cNvPr>
            <p:cNvSpPr/>
            <p:nvPr/>
          </p:nvSpPr>
          <p:spPr>
            <a:xfrm>
              <a:off x="8394051" y="3403944"/>
              <a:ext cx="2262660" cy="233464"/>
            </a:xfrm>
            <a:prstGeom prst="rect">
              <a:avLst/>
            </a:prstGeom>
            <a:solidFill>
              <a:srgbClr val="045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D4AD574A-F007-4397-A8C1-3D05C0C6DDD0}"/>
                </a:ext>
              </a:extLst>
            </p:cNvPr>
            <p:cNvSpPr/>
            <p:nvPr/>
          </p:nvSpPr>
          <p:spPr>
            <a:xfrm>
              <a:off x="8394051" y="3118093"/>
              <a:ext cx="2262660" cy="233464"/>
            </a:xfrm>
            <a:prstGeom prst="rect">
              <a:avLst/>
            </a:prstGeom>
            <a:solidFill>
              <a:srgbClr val="F867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B7F0870-E114-4ED1-8096-954D2BCE232A}"/>
                </a:ext>
              </a:extLst>
            </p:cNvPr>
            <p:cNvSpPr/>
            <p:nvPr/>
          </p:nvSpPr>
          <p:spPr>
            <a:xfrm>
              <a:off x="8394050" y="2834360"/>
              <a:ext cx="2262660" cy="2334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2A60588D-8AC5-4D7A-89FC-AB9B8EFAD0B7}"/>
                </a:ext>
              </a:extLst>
            </p:cNvPr>
            <p:cNvSpPr/>
            <p:nvPr/>
          </p:nvSpPr>
          <p:spPr>
            <a:xfrm>
              <a:off x="8394049" y="2546209"/>
              <a:ext cx="2938767" cy="23346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7DCD846B-5BE0-431D-A465-879910485820}"/>
                </a:ext>
              </a:extLst>
            </p:cNvPr>
            <p:cNvSpPr/>
            <p:nvPr/>
          </p:nvSpPr>
          <p:spPr>
            <a:xfrm>
              <a:off x="8394049" y="2260356"/>
              <a:ext cx="2938767" cy="2334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Picture 14" descr="CaixaBank y Abertis, Patrocinadores de CIBECOM'2017 - Cibecom 2017">
              <a:extLst>
                <a:ext uri="{FF2B5EF4-FFF2-40B4-BE49-F238E27FC236}">
                  <a16:creationId xmlns:a16="http://schemas.microsoft.com/office/drawing/2014/main" id="{A1A428F5-FB76-410B-91BF-7C40CF945D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" t="13571" r="70067" b="53469"/>
            <a:stretch/>
          </p:blipFill>
          <p:spPr bwMode="auto">
            <a:xfrm>
              <a:off x="8462356" y="3435318"/>
              <a:ext cx="232013" cy="18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Banco Santander España added a... - Banco Santander España">
              <a:extLst>
                <a:ext uri="{FF2B5EF4-FFF2-40B4-BE49-F238E27FC236}">
                  <a16:creationId xmlns:a16="http://schemas.microsoft.com/office/drawing/2014/main" id="{AD08231D-CF24-40C6-BAA8-57C3803D7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356" y="2276673"/>
              <a:ext cx="217147" cy="21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 descr="BBVA unifica su marca en todo el mundo y cambia de logo — Brandemia">
              <a:extLst>
                <a:ext uri="{FF2B5EF4-FFF2-40B4-BE49-F238E27FC236}">
                  <a16:creationId xmlns:a16="http://schemas.microsoft.com/office/drawing/2014/main" id="{1FF6FE12-7A5C-4C4A-B96D-CC90010A27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9" t="12556" r="11213" b="12880"/>
            <a:stretch/>
          </p:blipFill>
          <p:spPr bwMode="auto">
            <a:xfrm>
              <a:off x="8462356" y="2588324"/>
              <a:ext cx="249722" cy="15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 descr="BANCA MARCH - YouTube">
              <a:extLst>
                <a:ext uri="{FF2B5EF4-FFF2-40B4-BE49-F238E27FC236}">
                  <a16:creationId xmlns:a16="http://schemas.microsoft.com/office/drawing/2014/main" id="{B7A93B84-E325-43FD-A2C5-BFC5F47F8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90667" l="9778" r="89778">
                          <a14:foregroundMark x1="18222" y1="90667" x2="28444" y2="65778"/>
                          <a14:foregroundMark x1="69778" y1="86222" x2="69778" y2="6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356" y="2864220"/>
              <a:ext cx="186927" cy="18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8" descr="Logotipos | Brand Center Bankinter">
              <a:extLst>
                <a:ext uri="{FF2B5EF4-FFF2-40B4-BE49-F238E27FC236}">
                  <a16:creationId xmlns:a16="http://schemas.microsoft.com/office/drawing/2014/main" id="{0524FFE2-17B8-4956-822E-8214F24780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36" t="39162" r="38174" b="39559"/>
            <a:stretch/>
          </p:blipFill>
          <p:spPr bwMode="auto">
            <a:xfrm>
              <a:off x="8444227" y="3165321"/>
              <a:ext cx="218992" cy="157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8DBA28A3-CA57-4424-80FF-D6554F445901}"/>
                </a:ext>
              </a:extLst>
            </p:cNvPr>
            <p:cNvSpPr txBox="1"/>
            <p:nvPr/>
          </p:nvSpPr>
          <p:spPr>
            <a:xfrm>
              <a:off x="10310140" y="3403796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A3</a:t>
              </a:r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B8A5D98C-43CC-4DC0-A9C4-2CF5AEEAAB22}"/>
                </a:ext>
              </a:extLst>
            </p:cNvPr>
            <p:cNvSpPr txBox="1"/>
            <p:nvPr/>
          </p:nvSpPr>
          <p:spPr>
            <a:xfrm>
              <a:off x="10310140" y="3116306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A3</a:t>
              </a: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B6EBC847-2753-4DF6-A476-1401232A49B7}"/>
                </a:ext>
              </a:extLst>
            </p:cNvPr>
            <p:cNvSpPr txBox="1"/>
            <p:nvPr/>
          </p:nvSpPr>
          <p:spPr>
            <a:xfrm>
              <a:off x="10310140" y="2830006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A3</a:t>
              </a: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D751DD22-D5E1-4551-98E0-614BF3AF60A1}"/>
                </a:ext>
              </a:extLst>
            </p:cNvPr>
            <p:cNvSpPr txBox="1"/>
            <p:nvPr/>
          </p:nvSpPr>
          <p:spPr>
            <a:xfrm>
              <a:off x="10971957" y="2534622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A2</a:t>
              </a:r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79994606-2496-4A7B-829D-371804FC37DB}"/>
                </a:ext>
              </a:extLst>
            </p:cNvPr>
            <p:cNvSpPr txBox="1"/>
            <p:nvPr/>
          </p:nvSpPr>
          <p:spPr>
            <a:xfrm>
              <a:off x="10977400" y="2264486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A2</a:t>
              </a: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0126C362-E1F6-4A2E-A83A-7CFC98133FDE}"/>
                </a:ext>
              </a:extLst>
            </p:cNvPr>
            <p:cNvSpPr txBox="1"/>
            <p:nvPr/>
          </p:nvSpPr>
          <p:spPr>
            <a:xfrm>
              <a:off x="9437191" y="3680458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Baa1</a:t>
              </a:r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6B707F70-BAEC-4F3F-80B0-C2B3354F7948}"/>
                </a:ext>
              </a:extLst>
            </p:cNvPr>
            <p:cNvSpPr txBox="1"/>
            <p:nvPr/>
          </p:nvSpPr>
          <p:spPr>
            <a:xfrm>
              <a:off x="8844189" y="3973365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Baa2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576990BF-B18F-429C-8E09-8AA3488CE2F5}"/>
                </a:ext>
              </a:extLst>
            </p:cNvPr>
            <p:cNvSpPr txBox="1"/>
            <p:nvPr/>
          </p:nvSpPr>
          <p:spPr>
            <a:xfrm>
              <a:off x="8613998" y="3414286"/>
              <a:ext cx="4988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CABK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F13B88D4-6404-4866-9202-539DD32437CB}"/>
                </a:ext>
              </a:extLst>
            </p:cNvPr>
            <p:cNvSpPr txBox="1"/>
            <p:nvPr/>
          </p:nvSpPr>
          <p:spPr>
            <a:xfrm>
              <a:off x="8619689" y="3127161"/>
              <a:ext cx="6719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Bankinter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0205E26E-26F8-41EF-9E04-3B7E73FB85DE}"/>
                </a:ext>
              </a:extLst>
            </p:cNvPr>
            <p:cNvSpPr txBox="1"/>
            <p:nvPr/>
          </p:nvSpPr>
          <p:spPr>
            <a:xfrm>
              <a:off x="8635307" y="2851065"/>
              <a:ext cx="8643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Banca March</a:t>
              </a: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22E13EE5-4F9E-4DED-B9C4-299B61E92CD6}"/>
                </a:ext>
              </a:extLst>
            </p:cNvPr>
            <p:cNvSpPr txBox="1"/>
            <p:nvPr/>
          </p:nvSpPr>
          <p:spPr>
            <a:xfrm>
              <a:off x="8663219" y="2548841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BBVA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BF398FB3-DFDC-49CD-95AE-C235C5D4A1F9}"/>
                </a:ext>
              </a:extLst>
            </p:cNvPr>
            <p:cNvSpPr txBox="1"/>
            <p:nvPr/>
          </p:nvSpPr>
          <p:spPr>
            <a:xfrm>
              <a:off x="8671019" y="2269008"/>
              <a:ext cx="7168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Santander</a:t>
              </a: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386633A0-F082-463D-808A-C6A2AEEFF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32928" y="3744420"/>
              <a:ext cx="216352" cy="146145"/>
            </a:xfrm>
            <a:prstGeom prst="rect">
              <a:avLst/>
            </a:prstGeom>
          </p:spPr>
        </p:pic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ADD0E079-C9C6-4BCD-951A-6E88F0D0CCA6}"/>
                </a:ext>
              </a:extLst>
            </p:cNvPr>
            <p:cNvSpPr txBox="1"/>
            <p:nvPr/>
          </p:nvSpPr>
          <p:spPr>
            <a:xfrm>
              <a:off x="8604984" y="3692435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</a:t>
              </a: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7032F461-F4C0-49EF-81F4-1FC350EA0D1A}"/>
                </a:ext>
              </a:extLst>
            </p:cNvPr>
            <p:cNvSpPr txBox="1"/>
            <p:nvPr/>
          </p:nvSpPr>
          <p:spPr>
            <a:xfrm>
              <a:off x="8382416" y="3974180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SAB</a:t>
              </a:r>
            </a:p>
          </p:txBody>
        </p:sp>
      </p:grpSp>
      <p:sp>
        <p:nvSpPr>
          <p:cNvPr id="91" name="Marcador de texto 3">
            <a:extLst>
              <a:ext uri="{FF2B5EF4-FFF2-40B4-BE49-F238E27FC236}">
                <a16:creationId xmlns:a16="http://schemas.microsoft.com/office/drawing/2014/main" id="{7D948F48-ABCD-4A27-8A3B-632DA9CA9A2E}"/>
              </a:ext>
            </a:extLst>
          </p:cNvPr>
          <p:cNvSpPr txBox="1">
            <a:spLocks/>
          </p:cNvSpPr>
          <p:nvPr/>
        </p:nvSpPr>
        <p:spPr>
          <a:xfrm>
            <a:off x="2239935" y="492532"/>
            <a:ext cx="4104914" cy="1407300"/>
          </a:xfrm>
          <a:prstGeom prst="rect">
            <a:avLst/>
          </a:prstGeom>
          <a:effectLst/>
        </p:spPr>
        <p:txBody>
          <a:bodyPr vert="horz" lIns="91436" tIns="91436" rIns="91436" bIns="91436" rtlCol="0" anchor="t" anchorCtr="0">
            <a:normAutofit/>
          </a:bodyPr>
          <a:lstStyle>
            <a:lvl1pPr marL="0" marR="0" indent="0" algn="l" defTabSz="486905" rtl="0" eaLnBrk="1" fontAlgn="base" latinLnBrk="0" hangingPunct="1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Clr>
                <a:schemeClr val="tx1"/>
              </a:buClr>
              <a:buSzTx/>
              <a:buFont typeface="Verdana" pitchFamily="34" charset="0"/>
              <a:buNone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rgbClr val="016557"/>
                </a:solidFill>
                <a:effectLst/>
                <a:uLnTx/>
                <a:uFillTx/>
                <a:latin typeface="Gloriola SemiBold" panose="02000000000000000000" pitchFamily="50" charset="0"/>
                <a:ea typeface="Gloriola SemiBold" panose="02000000000000000000" pitchFamily="50" charset="0"/>
                <a:cs typeface="Gloriola SemiBold" panose="02000000000000000000" pitchFamily="50" charset="0"/>
                <a:sym typeface="Gloriola Regular"/>
              </a:defRPr>
            </a:lvl1pPr>
            <a:lvl2pPr marL="545597" marR="0" indent="-113039" algn="l" defTabSz="93143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defRPr lang="en-CA" altLang="zh-CN" sz="1867" kern="1200" baseline="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 marL="999259" marR="0" indent="-272799" algn="l" defTabSz="93143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defRPr lang="zh-CN" altLang="en-US" sz="1867" kern="1200" noProof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3pPr>
            <a:lvl4pPr marL="1380331" marR="0" indent="-199670" algn="l" defTabSz="9316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Verdana" pitchFamily="34" charset="0"/>
              <a:buChar char="-"/>
              <a:defRPr lang="en-CA" altLang="zh-CN" sz="1867" kern="120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4pPr>
            <a:lvl5pPr marL="2096281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79" kern="120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defRPr>
            </a:lvl5pPr>
            <a:lvl6pPr marL="2562121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027961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93801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959642" indent="-232920" algn="l" defTabSz="9316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ysClr val="windowText" lastClr="000000"/>
              </a:buClr>
              <a:defRPr/>
            </a:pPr>
            <a:r>
              <a:rPr lang="es-ES" altLang="zh-CN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Banca March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ysClr val="windowText" lastClr="000000"/>
              </a:buClr>
              <a:defRPr/>
            </a:pPr>
            <a:r>
              <a:rPr lang="es-ES" altLang="zh-CN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Algunos datos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FE31F175-9B34-414D-8545-20E1583107B5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GRUPO MARCH</a:t>
            </a:r>
          </a:p>
        </p:txBody>
      </p:sp>
    </p:spTree>
    <p:extLst>
      <p:ext uri="{BB962C8B-B14F-4D97-AF65-F5344CB8AC3E}">
        <p14:creationId xmlns:p14="http://schemas.microsoft.com/office/powerpoint/2010/main" val="174270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 bwMode="auto">
          <a:xfrm>
            <a:off x="1078501" y="1053741"/>
            <a:ext cx="928048" cy="2222845"/>
          </a:xfrm>
          <a:prstGeom prst="rect">
            <a:avLst/>
          </a:prstGeom>
          <a:noFill/>
          <a:ln>
            <a:noFill/>
          </a:ln>
        </p:spPr>
        <p:txBody>
          <a:bodyPr wrap="square" lIns="288000" tIns="0" rIns="0" bIns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defRPr sz="4800" b="1">
                <a:solidFill>
                  <a:srgbClr val="00502F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s-ES" altLang="es-ES" sz="13800" b="0" dirty="0">
                <a:solidFill>
                  <a:srgbClr val="002E55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55886" y="-36422"/>
            <a:ext cx="7736113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949370" y="1053741"/>
            <a:ext cx="6402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Contexto </a:t>
            </a:r>
            <a:r>
              <a:rPr lang="es-ES" sz="4400" b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Economico</a:t>
            </a:r>
            <a:endParaRPr lang="es-ES" sz="4400" b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078501" y="3029803"/>
            <a:ext cx="3377385" cy="0"/>
          </a:xfrm>
          <a:prstGeom prst="line">
            <a:avLst/>
          </a:prstGeom>
          <a:ln w="76200"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8</a:t>
            </a:fld>
            <a:endParaRPr lang="es-ES" sz="1000" b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95" y="180339"/>
            <a:ext cx="1417056" cy="4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B68DE02-B183-42B9-AF82-069CF4A087BF}"/>
              </a:ext>
            </a:extLst>
          </p:cNvPr>
          <p:cNvSpPr/>
          <p:nvPr/>
        </p:nvSpPr>
        <p:spPr>
          <a:xfrm>
            <a:off x="0" y="0"/>
            <a:ext cx="2006221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055063-855F-4012-8BC8-53F990ED231A}"/>
              </a:ext>
            </a:extLst>
          </p:cNvPr>
          <p:cNvSpPr txBox="1"/>
          <p:nvPr/>
        </p:nvSpPr>
        <p:spPr>
          <a:xfrm>
            <a:off x="75061" y="6080785"/>
            <a:ext cx="18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Sainz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March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98048-E230-4C7E-90C1-542E5CD2D50B}"/>
              </a:ext>
            </a:extLst>
          </p:cNvPr>
          <p:cNvSpPr txBox="1"/>
          <p:nvPr/>
        </p:nvSpPr>
        <p:spPr>
          <a:xfrm rot="16200000">
            <a:off x="-1146607" y="292747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CONTEXTO</a:t>
            </a:r>
          </a:p>
        </p:txBody>
      </p:sp>
      <p:pic>
        <p:nvPicPr>
          <p:cNvPr id="6" name="Imagen 5" descr="Imagen que contiene exterior, grande, parado, perro&#10;&#10;Descripción generada automáticamente">
            <a:extLst>
              <a:ext uri="{FF2B5EF4-FFF2-40B4-BE49-F238E27FC236}">
                <a16:creationId xmlns:a16="http://schemas.microsoft.com/office/drawing/2014/main" id="{4DAD60AD-40C8-411E-82E1-B400686A4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r="11875"/>
          <a:stretch/>
        </p:blipFill>
        <p:spPr>
          <a:xfrm>
            <a:off x="2317117" y="908304"/>
            <a:ext cx="9674352" cy="53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34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XBV6ObMiwdOH9F4Q4g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647</Words>
  <Application>Microsoft Office PowerPoint</Application>
  <PresentationFormat>Panorámica</PresentationFormat>
  <Paragraphs>265</Paragraphs>
  <Slides>21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Gloriola</vt:lpstr>
      <vt:lpstr>Tahoma</vt:lpstr>
      <vt:lpstr>Verdana</vt:lpstr>
      <vt:lpstr>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LOBERA TORRES</dc:creator>
  <cp:lastModifiedBy>Sainz Domínguez, Mónica</cp:lastModifiedBy>
  <cp:revision>69</cp:revision>
  <cp:lastPrinted>2022-11-10T12:14:41Z</cp:lastPrinted>
  <dcterms:created xsi:type="dcterms:W3CDTF">2020-09-01T15:30:35Z</dcterms:created>
  <dcterms:modified xsi:type="dcterms:W3CDTF">2022-11-14T11:44:59Z</dcterms:modified>
</cp:coreProperties>
</file>