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26_8824B9C2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18"/>
  </p:notesMasterIdLst>
  <p:handoutMasterIdLst>
    <p:handoutMasterId r:id="rId19"/>
  </p:handoutMasterIdLst>
  <p:sldIdLst>
    <p:sldId id="258" r:id="rId6"/>
    <p:sldId id="294" r:id="rId7"/>
    <p:sldId id="302" r:id="rId8"/>
    <p:sldId id="2147377536" r:id="rId9"/>
    <p:sldId id="2147377528" r:id="rId10"/>
    <p:sldId id="2147377529" r:id="rId11"/>
    <p:sldId id="2147377532" r:id="rId12"/>
    <p:sldId id="2147377533" r:id="rId13"/>
    <p:sldId id="2147377531" r:id="rId14"/>
    <p:sldId id="2147377530" r:id="rId15"/>
    <p:sldId id="2147377535" r:id="rId16"/>
    <p:sldId id="2147377537" r:id="rId17"/>
  </p:sldIdLst>
  <p:sldSz cx="12192000" cy="6858000"/>
  <p:notesSz cx="6858000" cy="9144000"/>
  <p:custDataLst>
    <p:tags r:id="rId20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0F65142-2695-1282-0992-4650339497FB}" name="Alfonso Kurano, Alberto" initials="AKA" userId="S::alberto.alfonso@cepsa.com::bfb4a90c-9337-4ad3-9853-ea28329d426c" providerId="AD"/>
  <p188:author id="{B5995958-4777-A9D3-61FF-5FA1D464645C}" name="Arias Hernandez, Marta" initials="AHM" userId="S::marta.arias.hernandez@acciona.com::0f48e6da-bd79-483e-8984-a3ab71799da0" providerId="AD"/>
  <p188:author id="{637F455C-CA4B-7B47-E93A-A412EE4B270F}" name="López Gómez-Galarza, Samuel" initials="LGGS" userId="S::samuel.lopez@grupoantolin.com::45fc0544-9516-479b-b702-31279dd6edda" providerId="AD"/>
  <p188:author id="{109B77DA-5D44-6171-F224-02AD23F4116C}" name="Iñigo Aranzabal Ramos" initials="IAR" userId="3227e420e434956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112D5A"/>
    <a:srgbClr val="E7E6E6"/>
    <a:srgbClr val="D0CECE"/>
    <a:srgbClr val="000000"/>
    <a:srgbClr val="E54BD3"/>
    <a:srgbClr val="2157AF"/>
    <a:srgbClr val="002E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698" autoAdjust="0"/>
  </p:normalViewPr>
  <p:slideViewPr>
    <p:cSldViewPr snapToGrid="0">
      <p:cViewPr>
        <p:scale>
          <a:sx n="75" d="100"/>
          <a:sy n="75" d="100"/>
        </p:scale>
        <p:origin x="-600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198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81852930636631"/>
          <c:y val="2.1773360689876592E-2"/>
          <c:w val="0.59329006412028651"/>
          <c:h val="0.955420264491514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E5-4E9D-83F6-DAB8C65D838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4E5-4E9D-83F6-DAB8C65D838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4E5-4E9D-83F6-DAB8C65D838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292929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Organización y procesos</c:v>
                </c:pt>
                <c:pt idx="1">
                  <c:v>Capacidades internas</c:v>
                </c:pt>
                <c:pt idx="2">
                  <c:v>Presupuesto</c:v>
                </c:pt>
                <c:pt idx="3">
                  <c:v>Disponibilidad y calidad de datos</c:v>
                </c:pt>
                <c:pt idx="4">
                  <c:v>Cultura y liderazgo</c:v>
                </c:pt>
                <c:pt idx="5">
                  <c:v>Capacidad de los proveedores</c:v>
                </c:pt>
                <c:pt idx="6">
                  <c:v>Madurez del mercado</c:v>
                </c:pt>
                <c:pt idx="7">
                  <c:v>Otro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0.4219</c:v>
                </c:pt>
                <c:pt idx="1">
                  <c:v>0.39839999999999998</c:v>
                </c:pt>
                <c:pt idx="2">
                  <c:v>0.30470000000000003</c:v>
                </c:pt>
                <c:pt idx="3">
                  <c:v>0.2969</c:v>
                </c:pt>
                <c:pt idx="4">
                  <c:v>0.2422</c:v>
                </c:pt>
                <c:pt idx="5">
                  <c:v>0.2109</c:v>
                </c:pt>
                <c:pt idx="6">
                  <c:v>7.0300000000000001E-2</c:v>
                </c:pt>
                <c:pt idx="7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E5-4E9D-83F6-DAB8C65D83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9"/>
        <c:axId val="557019536"/>
        <c:axId val="557020520"/>
      </c:barChart>
      <c:catAx>
        <c:axId val="557019536"/>
        <c:scaling>
          <c:orientation val="maxMin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2929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7020520"/>
        <c:crosses val="autoZero"/>
        <c:auto val="1"/>
        <c:lblAlgn val="ctr"/>
        <c:lblOffset val="100"/>
        <c:noMultiLvlLbl val="0"/>
      </c:catAx>
      <c:valAx>
        <c:axId val="55702052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557019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26_8824B9C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7AF902A-22B0-407C-A28E-7B1642AE4848}" authorId="{637F455C-CA4B-7B47-E93A-A412EE4B270F}" created="2022-04-29T06:39:37.627">
    <pc:sldMkLst xmlns:pc="http://schemas.microsoft.com/office/powerpoint/2013/main/command">
      <pc:docMk/>
      <pc:sldMk cId="2284108226" sldId="294"/>
    </pc:sldMkLst>
    <p188:replyLst>
      <p188:reply id="{5870F91F-1DF7-42F3-9441-5A784546DE41}" authorId="{B5995958-4777-A9D3-61FF-5FA1D464645C}" created="2022-05-03T08:10:50.780">
        <p188:txBody>
          <a:bodyPr/>
          <a:lstStyle/>
          <a:p>
            <a:r>
              <a:rPr lang="es-ES"/>
              <a:t>Cada empresa debe identificar su posición de partida y en base a ello la hoja de ruta la posicionará en un punto de la "carrera" o del proceso. Debemos establecer hitos principales desde cero hasta el final</a:t>
            </a:r>
          </a:p>
        </p188:txBody>
      </p188:reply>
    </p188:replyLst>
    <p188:txBody>
      <a:bodyPr/>
      <a:lstStyle/>
      <a:p>
        <a:r>
          <a:rPr lang="es-ES"/>
          <a:t>establecer unos mínimos en el proceso de compras antes de acometer esta automatización, las "brasas" que deben existir con anterioridad.
</a:t>
        </a:r>
      </a:p>
    </p188:txBody>
  </p188:cm>
  <p188:cm id="{886D81A8-8335-4248-A0DC-44F4FD8DCA1D}" authorId="{60F65142-2695-1282-0992-4650339497FB}" created="2022-05-03T09:46:16.459">
    <pc:sldMkLst xmlns:pc="http://schemas.microsoft.com/office/powerpoint/2013/main/command">
      <pc:docMk/>
      <pc:sldMk cId="2284108226" sldId="294"/>
    </pc:sldMkLst>
    <p188:txBody>
      <a:bodyPr/>
      <a:lstStyle/>
      <a:p>
        <a:r>
          <a:rPr lang="es-ES"/>
          <a:t>En relación a lo que comenta Marta, desde mi punto de vista, en la digitalización en Compras hay un factor bastante importante, de punto de partida, y es la capacidad/ posibilidad de digitalización que tengo dentro de la compañía: ¿Hay “cultura” de digitalización en mi empresa? ¿La Alta Dirección promueve y sponsoriza la digitalización? ¿Hay presupuesto disponible para estas iniciativas?</a:t>
        </a:r>
      </a:p>
    </p188:txBody>
  </p188:cm>
</p188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ABE61-A2BC-45D4-8DF3-1EF492130418}" type="datetimeFigureOut">
              <a:rPr lang="es-ES" smtClean="0"/>
              <a:t>14/11/2022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3C771-C884-4AB5-82FE-31710125C2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7004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7EE95-08C4-407F-9119-92F552375DF0}" type="datetimeFigureOut">
              <a:rPr lang="es-ES" smtClean="0"/>
              <a:t>14/11/2022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653E5-DE44-4189-BB8A-FBFCD3CE98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824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7BF67-7C38-4880-AE31-327B6228022E}" type="datetimeFigureOut">
              <a:rPr lang="es-ES" smtClean="0"/>
              <a:t>14/11/2022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AC8B-0C04-4873-B9B7-CB64A7B74D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60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7BF67-7C38-4880-AE31-327B6228022E}" type="datetimeFigureOut">
              <a:rPr lang="es-ES" smtClean="0"/>
              <a:t>14/11/2022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AC8B-0C04-4873-B9B7-CB64A7B74D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01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Copyright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2021 by Boston Consulting Group.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2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57649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one third">
    <p:bg>
      <p:bgPr>
        <a:gradFill>
          <a:gsLst>
            <a:gs pos="0">
              <a:schemeClr val="tx2"/>
            </a:gs>
            <a:gs pos="10000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Rectangle 12"/>
          <p:cNvSpPr/>
          <p:nvPr userDrawn="1"/>
        </p:nvSpPr>
        <p:spPr bwMode="white">
          <a:xfrm>
            <a:off x="4080763" y="-1309"/>
            <a:ext cx="8111237" cy="68593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29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95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ecial gray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2021 by Boston Consulting Group. All rights reserved.</a:t>
            </a:r>
            <a:endParaRPr lang="en-US" sz="7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200" cy="470898"/>
          </a:xfrm>
        </p:spPr>
        <p:txBody>
          <a:bodyPr/>
          <a:lstStyle>
            <a:lvl1pPr>
              <a:defRPr sz="3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11967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Copyright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2021 by Boston Consulting Group.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350" cy="332399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23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Special gray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Copyright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Copyright © 2021 by Boston Consulting Group. All rights reserved.</a:t>
            </a:r>
            <a:endParaRPr lang="en-US" sz="7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200" cy="33239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45948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5.xml"/><Relationship Id="rId7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6.xml"/><Relationship Id="rId9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to 7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3393320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iapositiva de think-cell" r:id="rId7" imgW="378" imgH="377" progId="TCLayout.ActiveDocument.1">
                  <p:embed/>
                </p:oleObj>
              </mc:Choice>
              <mc:Fallback>
                <p:oleObj name="Diapositiva de think-cell" r:id="rId7" imgW="378" imgH="377" progId="TCLayout.ActiveDocument.1">
                  <p:embed/>
                  <p:pic>
                    <p:nvPicPr>
                      <p:cNvPr id="8" name="Objeto 7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ángulo 6" hidden="1"/>
          <p:cNvSpPr/>
          <p:nvPr userDrawn="1">
            <p:custDataLst>
              <p:tags r:id="rId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s-ES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7BF67-7C38-4880-AE31-327B6228022E}" type="datetimeFigureOut">
              <a:rPr lang="es-ES" smtClean="0"/>
              <a:t>14/11/2022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EAC8B-0C04-4873-B9B7-CB64A7B74D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97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44897249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iapositiva de think-cell" r:id="rId9" imgW="270" imgH="270" progId="TCLayout.ActiveDocument.1">
                  <p:embed/>
                </p:oleObj>
              </mc:Choice>
              <mc:Fallback>
                <p:oleObj name="Diapositiva de think-cell" r:id="rId9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35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0" y="1825625"/>
            <a:ext cx="1093335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28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0" r:id="rId2"/>
    <p:sldLayoutId id="2147483684" r:id="rId3"/>
    <p:sldLayoutId id="2147483691" r:id="rId4"/>
    <p:sldLayoutId id="2147483713" r:id="rId5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​"/>
        <a:defRPr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84400" indent="-1728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•"/>
        <a:defRPr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511200" indent="-1656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Trebuchet MS" panose="020B0603020202020204" pitchFamily="34" charset="0"/>
        <a:buChar char="–"/>
        <a:defRPr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914400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​"/>
        <a:defRPr lang="en-US" sz="1600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Font typeface="Arial" panose="020B0604020202020204" pitchFamily="34" charset="0"/>
        <a:buChar char="​"/>
        <a:defRPr lang="en-US" sz="1600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69875" indent="-1524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lang="en-US" sz="16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lang="en-US" sz="4400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0"/>
        </a:spcAft>
        <a:buFont typeface="Arial" panose="020B0604020202020204" pitchFamily="34" charset="0"/>
        <a:buChar char="​"/>
        <a:defRPr lang="en-US" sz="5400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​"/>
        <a:defRPr lang="en-US" sz="240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1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1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1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png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Relationship Id="rId9" Type="http://schemas.microsoft.com/office/2018/10/relationships/comments" Target="../comments/modernComment_126_8824B9C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12" Type="http://schemas.openxmlformats.org/officeDocument/2006/relationships/image" Target="../media/image13.jpeg"/><Relationship Id="rId2" Type="http://schemas.openxmlformats.org/officeDocument/2006/relationships/tags" Target="../tags/tag7.xml"/><Relationship Id="rId16" Type="http://schemas.openxmlformats.org/officeDocument/2006/relationships/image" Target="../media/image17.jpg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png"/><Relationship Id="rId11" Type="http://schemas.openxmlformats.org/officeDocument/2006/relationships/image" Target="../media/image12.jpeg"/><Relationship Id="rId5" Type="http://schemas.openxmlformats.org/officeDocument/2006/relationships/image" Target="../media/image1.emf"/><Relationship Id="rId15" Type="http://schemas.openxmlformats.org/officeDocument/2006/relationships/image" Target="../media/image16.jpg"/><Relationship Id="rId10" Type="http://schemas.openxmlformats.org/officeDocument/2006/relationships/image" Target="../media/image11.jpeg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lnkd.in/dKJn7pHy" TargetMode="External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10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1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8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o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54468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7" name="Objeto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ángulo 8"/>
          <p:cNvSpPr/>
          <p:nvPr/>
        </p:nvSpPr>
        <p:spPr>
          <a:xfrm flipH="1">
            <a:off x="0" y="0"/>
            <a:ext cx="2715904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Rectángulo 10"/>
          <p:cNvSpPr/>
          <p:nvPr/>
        </p:nvSpPr>
        <p:spPr>
          <a:xfrm flipH="1">
            <a:off x="628242" y="300251"/>
            <a:ext cx="2087660" cy="48903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dirty="0"/>
          </a:p>
        </p:txBody>
      </p:sp>
      <p:sp>
        <p:nvSpPr>
          <p:cNvPr id="12" name="Rectángulo 11"/>
          <p:cNvSpPr/>
          <p:nvPr/>
        </p:nvSpPr>
        <p:spPr>
          <a:xfrm flipH="1">
            <a:off x="2715903" y="300251"/>
            <a:ext cx="5213360" cy="4890313"/>
          </a:xfrm>
          <a:prstGeom prst="rect">
            <a:avLst/>
          </a:prstGeom>
          <a:solidFill>
            <a:srgbClr val="2157AF"/>
          </a:solidFill>
          <a:ln>
            <a:solidFill>
              <a:srgbClr val="2157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8209935" y="1941509"/>
            <a:ext cx="37657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112D5A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Estudio sobre Digitalización de las Compras Industriales</a:t>
            </a:r>
          </a:p>
        </p:txBody>
      </p:sp>
      <p:sp>
        <p:nvSpPr>
          <p:cNvPr id="10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s-E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</a:t>
            </a:fld>
            <a:endParaRPr lang="es-E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0" y="5826792"/>
            <a:ext cx="271590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2715904" y="5826792"/>
            <a:ext cx="9476096" cy="0"/>
          </a:xfrm>
          <a:prstGeom prst="line">
            <a:avLst/>
          </a:prstGeom>
          <a:ln w="38100"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5555463" y="6149110"/>
            <a:ext cx="3737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Presentación en </a:t>
            </a:r>
            <a:r>
              <a:rPr lang="es-E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la X </a:t>
            </a:r>
            <a:r>
              <a:rPr lang="es-E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Convención </a:t>
            </a:r>
            <a:r>
              <a:rPr lang="es-ES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CPOnet</a:t>
            </a:r>
            <a:endParaRPr lang="es-ES" sz="1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algn="ctr"/>
            <a:r>
              <a:rPr lang="es-E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Madrid, 16 de noviembre de 2022</a:t>
            </a:r>
          </a:p>
        </p:txBody>
      </p:sp>
      <p:pic>
        <p:nvPicPr>
          <p:cNvPr id="2181" name="Picture 133" descr="Compras en línea, disparadas pese al atraso en pagos digitales - América  Retail">
            <a:extLst>
              <a:ext uri="{FF2B5EF4-FFF2-40B4-BE49-F238E27FC236}">
                <a16:creationId xmlns:a16="http://schemas.microsoft.com/office/drawing/2014/main" id="{49329C32-DD5D-4F55-B61C-6A7E3F339B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4" r="5591"/>
          <a:stretch/>
        </p:blipFill>
        <p:spPr bwMode="auto">
          <a:xfrm>
            <a:off x="880947" y="517233"/>
            <a:ext cx="6793734" cy="445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0098AA5-8823-4CC0-BE00-7C4C929E275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283" y="4486376"/>
            <a:ext cx="2017060" cy="513356"/>
          </a:xfrm>
          <a:prstGeom prst="rect">
            <a:avLst/>
          </a:prstGeom>
        </p:spPr>
      </p:pic>
      <p:pic>
        <p:nvPicPr>
          <p:cNvPr id="3077" name="Picture 5" descr="Home">
            <a:extLst>
              <a:ext uri="{FF2B5EF4-FFF2-40B4-BE49-F238E27FC236}">
                <a16:creationId xmlns:a16="http://schemas.microsoft.com/office/drawing/2014/main" id="{F67E9C96-1E88-62D6-B2BC-5A7CD593B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26" y="326698"/>
            <a:ext cx="330517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2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664701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131012"/>
              </p:ext>
            </p:extLst>
          </p:nvPr>
        </p:nvGraphicFramePr>
        <p:xfrm>
          <a:off x="2276010" y="2344987"/>
          <a:ext cx="8748000" cy="370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00">
                  <a:extLst>
                    <a:ext uri="{9D8B030D-6E8A-4147-A177-3AD203B41FA5}">
                      <a16:colId xmlns:a16="http://schemas.microsoft.com/office/drawing/2014/main" val="4173270944"/>
                    </a:ext>
                  </a:extLst>
                </a:gridCol>
                <a:gridCol w="4896000">
                  <a:extLst>
                    <a:ext uri="{9D8B030D-6E8A-4147-A177-3AD203B41FA5}">
                      <a16:colId xmlns:a16="http://schemas.microsoft.com/office/drawing/2014/main" val="497098365"/>
                    </a:ext>
                  </a:extLst>
                </a:gridCol>
              </a:tblGrid>
              <a:tr h="214391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la herramienta</a:t>
                      </a:r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solidFill>
                      <a:srgbClr val="112D5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431077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Catálogo</a:t>
                      </a:r>
                      <a:r>
                        <a:rPr lang="es-ES" sz="1400" baseline="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punch </a:t>
                      </a:r>
                      <a:r>
                        <a:rPr lang="es-ES" sz="1400" baseline="0" dirty="0" err="1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08369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Catálogo propio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778734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Automatización de pedidos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177980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 pedidos a proveedores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462742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Automatización recepción albaranes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194709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Automatización recepción servicios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439979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Conciliación de facturas con pedidos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739527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E-factura al proveedor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126167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Inteligencia artificial sobre el gasto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055022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</a:t>
                      </a:r>
                      <a:r>
                        <a:rPr lang="es-ES" sz="1400" baseline="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inventarios en consigna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764836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err="1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Vending</a:t>
                      </a:r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equipos, herramientas y materiales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835220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Externalización del proceso P2P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313053"/>
                  </a:ext>
                </a:extLst>
              </a:tr>
            </a:tbl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0"/>
            <a:ext cx="2006221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 rot="16200000">
            <a:off x="-1522557" y="2693133"/>
            <a:ext cx="5051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Principales conclusiones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0" y="5773003"/>
            <a:ext cx="20062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n-US" sz="1000" b="1" smtClean="0">
                <a:solidFill>
                  <a:srgbClr val="292929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pPr algn="ctr"/>
              <a:t>10</a:t>
            </a:fld>
            <a:endParaRPr lang="en-US" sz="1000" b="1" dirty="0">
              <a:solidFill>
                <a:srgbClr val="292929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10959152" y="6493005"/>
            <a:ext cx="1232848" cy="0"/>
          </a:xfrm>
          <a:prstGeom prst="line">
            <a:avLst/>
          </a:prstGeom>
          <a:ln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2232210" y="556874"/>
            <a:ext cx="6802608" cy="1162743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Tendréis acceso al nivel de penetración actual y esperado de diferentes tecnologías en los procesos de compra por industria y tamaño de empresa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D18825E8-6D56-4F45-ABDC-26D645CE51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6" y="5983529"/>
            <a:ext cx="778089" cy="7780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650DEB7C-30F7-4D67-9B02-3F3FD76344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3" y="214270"/>
            <a:ext cx="859799" cy="218825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2FDEC6E-725E-83AD-139C-CD39633CDDAC}"/>
              </a:ext>
            </a:extLst>
          </p:cNvPr>
          <p:cNvSpPr txBox="1"/>
          <p:nvPr/>
        </p:nvSpPr>
        <p:spPr>
          <a:xfrm>
            <a:off x="2228189" y="1967312"/>
            <a:ext cx="7866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112D5A"/>
              </a:buClr>
            </a:pPr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Penetración de herramientas P2P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6DA6C69-B67D-15C1-BA14-1E7C35CDD3C0}"/>
              </a:ext>
            </a:extLst>
          </p:cNvPr>
          <p:cNvSpPr/>
          <p:nvPr/>
        </p:nvSpPr>
        <p:spPr>
          <a:xfrm>
            <a:off x="6424888" y="3841755"/>
            <a:ext cx="4319337" cy="1143451"/>
          </a:xfrm>
          <a:prstGeom prst="rect">
            <a:avLst/>
          </a:prstGeom>
          <a:solidFill>
            <a:srgbClr val="112D5A"/>
          </a:solidFill>
          <a:ln w="76200">
            <a:solidFill>
              <a:srgbClr val="112D5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Necesitamos vuestra participación para mejorar la granularidad del análisis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1470888-1779-4727-BF7E-6949861C5FDE}"/>
              </a:ext>
            </a:extLst>
          </p:cNvPr>
          <p:cNvSpPr/>
          <p:nvPr/>
        </p:nvSpPr>
        <p:spPr>
          <a:xfrm>
            <a:off x="9540874" y="587754"/>
            <a:ext cx="2289744" cy="11318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61906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156157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990497"/>
              </p:ext>
            </p:extLst>
          </p:nvPr>
        </p:nvGraphicFramePr>
        <p:xfrm>
          <a:off x="2272953" y="2681822"/>
          <a:ext cx="9180000" cy="25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000">
                  <a:extLst>
                    <a:ext uri="{9D8B030D-6E8A-4147-A177-3AD203B41FA5}">
                      <a16:colId xmlns:a16="http://schemas.microsoft.com/office/drawing/2014/main" val="4173270944"/>
                    </a:ext>
                  </a:extLst>
                </a:gridCol>
                <a:gridCol w="5148000">
                  <a:extLst>
                    <a:ext uri="{9D8B030D-6E8A-4147-A177-3AD203B41FA5}">
                      <a16:colId xmlns:a16="http://schemas.microsoft.com/office/drawing/2014/main" val="497098365"/>
                    </a:ext>
                  </a:extLst>
                </a:gridCol>
              </a:tblGrid>
              <a:tr h="25296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la herramienta</a:t>
                      </a:r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solidFill>
                      <a:srgbClr val="112D5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431077"/>
                  </a:ext>
                </a:extLst>
              </a:tr>
              <a:tr h="25296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Situación financiera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08369"/>
                  </a:ext>
                </a:extLst>
              </a:tr>
              <a:tr h="25296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Seguridad e Higiene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778734"/>
                  </a:ext>
                </a:extLst>
              </a:tr>
              <a:tr h="25296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de riesgos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177980"/>
                  </a:ext>
                </a:extLst>
              </a:tr>
              <a:tr h="25296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Responsabilidad social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462742"/>
                  </a:ext>
                </a:extLst>
              </a:tr>
              <a:tr h="25296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Reputación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194709"/>
                  </a:ext>
                </a:extLst>
              </a:tr>
              <a:tr h="25296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Ciberseguridad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439979"/>
                  </a:ext>
                </a:extLst>
              </a:tr>
              <a:tr h="25296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Huella de carbono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739527"/>
                  </a:ext>
                </a:extLst>
              </a:tr>
              <a:tr h="25296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Evaluación de proveedores</a:t>
                      </a:r>
                      <a:endParaRPr lang="es-ES" sz="14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12D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126167"/>
                  </a:ext>
                </a:extLst>
              </a:tr>
            </a:tbl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0"/>
            <a:ext cx="2006221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 rot="16200000">
            <a:off x="-1522557" y="2693133"/>
            <a:ext cx="5051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Principales conclusiones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0" y="5773003"/>
            <a:ext cx="20062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n-US" sz="1000" b="1" smtClean="0">
                <a:solidFill>
                  <a:srgbClr val="292929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pPr algn="ctr"/>
              <a:t>11</a:t>
            </a:fld>
            <a:endParaRPr lang="en-US" sz="1000" b="1" dirty="0">
              <a:solidFill>
                <a:srgbClr val="292929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10959152" y="6493005"/>
            <a:ext cx="1232848" cy="0"/>
          </a:xfrm>
          <a:prstGeom prst="line">
            <a:avLst/>
          </a:prstGeom>
          <a:ln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2232210" y="556874"/>
            <a:ext cx="6802608" cy="1162743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Así como del impacto de la agenda ESG en la cualificación y evaluación de proveedores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D18825E8-6D56-4F45-ABDC-26D645CE51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6" y="5983529"/>
            <a:ext cx="778089" cy="7780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650DEB7C-30F7-4D67-9B02-3F3FD76344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3" y="214270"/>
            <a:ext cx="859799" cy="218825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2FDEC6E-725E-83AD-139C-CD39633CDDAC}"/>
              </a:ext>
            </a:extLst>
          </p:cNvPr>
          <p:cNvSpPr txBox="1"/>
          <p:nvPr/>
        </p:nvSpPr>
        <p:spPr>
          <a:xfrm>
            <a:off x="2228189" y="1967312"/>
            <a:ext cx="78663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112D5A"/>
              </a:buClr>
            </a:pP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Penetración de herramientas de cualificación y evaluación de proveedores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FB77F93-5BBA-B3CA-3F99-EF52D00267B1}"/>
              </a:ext>
            </a:extLst>
          </p:cNvPr>
          <p:cNvSpPr/>
          <p:nvPr/>
        </p:nvSpPr>
        <p:spPr>
          <a:xfrm>
            <a:off x="2228189" y="5520892"/>
            <a:ext cx="9222312" cy="787491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La medición de la huella de carbono es prioritaria aunque su penetración por industria y tamaño es de momento dispar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CC91FE0-A50F-F52A-933B-8572D3167B1B}"/>
              </a:ext>
            </a:extLst>
          </p:cNvPr>
          <p:cNvSpPr/>
          <p:nvPr/>
        </p:nvSpPr>
        <p:spPr>
          <a:xfrm>
            <a:off x="6773808" y="3331525"/>
            <a:ext cx="4319337" cy="1143451"/>
          </a:xfrm>
          <a:prstGeom prst="rect">
            <a:avLst/>
          </a:prstGeom>
          <a:solidFill>
            <a:srgbClr val="112D5A"/>
          </a:solidFill>
          <a:ln w="76200">
            <a:solidFill>
              <a:srgbClr val="112D5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Necesitamos vuestra participación para mejorar la granularidad del análisis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F901500-5944-1F07-F28A-E3F35E998E3C}"/>
              </a:ext>
            </a:extLst>
          </p:cNvPr>
          <p:cNvSpPr/>
          <p:nvPr/>
        </p:nvSpPr>
        <p:spPr>
          <a:xfrm>
            <a:off x="9540874" y="587754"/>
            <a:ext cx="2289744" cy="11318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10163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0"/>
            <a:ext cx="2006221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 rot="16200000">
            <a:off x="-1522557" y="2693133"/>
            <a:ext cx="5051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¡Participa!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0" y="5773003"/>
            <a:ext cx="20062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n-US" sz="1000" b="1" smtClean="0">
                <a:solidFill>
                  <a:srgbClr val="292929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pPr algn="ctr"/>
              <a:t>12</a:t>
            </a:fld>
            <a:endParaRPr lang="en-US" sz="1000" b="1" dirty="0">
              <a:solidFill>
                <a:srgbClr val="292929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10959152" y="6493005"/>
            <a:ext cx="1232848" cy="0"/>
          </a:xfrm>
          <a:prstGeom prst="line">
            <a:avLst/>
          </a:prstGeom>
          <a:ln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gen 24">
            <a:extLst>
              <a:ext uri="{FF2B5EF4-FFF2-40B4-BE49-F238E27FC236}">
                <a16:creationId xmlns:a16="http://schemas.microsoft.com/office/drawing/2014/main" id="{D18825E8-6D56-4F45-ABDC-26D645CE51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6" y="5983529"/>
            <a:ext cx="778089" cy="7780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650DEB7C-30F7-4D67-9B02-3F3FD76344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3" y="214270"/>
            <a:ext cx="859799" cy="218825"/>
          </a:xfrm>
          <a:prstGeom prst="rect">
            <a:avLst/>
          </a:prstGeom>
        </p:spPr>
      </p:pic>
      <p:pic>
        <p:nvPicPr>
          <p:cNvPr id="10" name="Imagen 9" descr="Código QR&#10;&#10;Descripción generada automáticamente">
            <a:extLst>
              <a:ext uri="{FF2B5EF4-FFF2-40B4-BE49-F238E27FC236}">
                <a16:creationId xmlns:a16="http://schemas.microsoft.com/office/drawing/2014/main" id="{83D3A7A2-5F7C-ADA2-9AAC-ECE32BE834CD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3" t="5728" r="5949" b="9118"/>
          <a:stretch/>
        </p:blipFill>
        <p:spPr>
          <a:xfrm>
            <a:off x="3416968" y="265850"/>
            <a:ext cx="6376737" cy="621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70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41689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ángulo 15"/>
          <p:cNvSpPr/>
          <p:nvPr/>
        </p:nvSpPr>
        <p:spPr>
          <a:xfrm>
            <a:off x="5230906" y="4168588"/>
            <a:ext cx="5465903" cy="2689411"/>
          </a:xfrm>
          <a:prstGeom prst="rect">
            <a:avLst/>
          </a:prstGeom>
          <a:solidFill>
            <a:srgbClr val="002E55"/>
          </a:solidFill>
          <a:ln>
            <a:solidFill>
              <a:srgbClr val="002E5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2406177" y="5022726"/>
            <a:ext cx="3859306" cy="2043951"/>
          </a:xfrm>
          <a:prstGeom prst="rect">
            <a:avLst/>
          </a:prstGeom>
          <a:solidFill>
            <a:srgbClr val="002E55"/>
          </a:solidFill>
          <a:ln>
            <a:solidFill>
              <a:srgbClr val="002E5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1696" y="4377266"/>
            <a:ext cx="7802880" cy="250698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0" y="0"/>
            <a:ext cx="2006221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 rot="16200000">
            <a:off x="-1522556" y="2693133"/>
            <a:ext cx="5051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Objetivo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0" y="5773003"/>
            <a:ext cx="20062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n-US" sz="1000" b="1" smtClean="0">
                <a:solidFill>
                  <a:srgbClr val="292929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pPr algn="ctr"/>
              <a:t>2</a:t>
            </a:fld>
            <a:endParaRPr lang="en-US" sz="1000" b="1" dirty="0">
              <a:solidFill>
                <a:srgbClr val="292929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10959152" y="6493005"/>
            <a:ext cx="1232848" cy="0"/>
          </a:xfrm>
          <a:prstGeom prst="line">
            <a:avLst/>
          </a:prstGeom>
          <a:ln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2406178" y="1412046"/>
            <a:ext cx="9284074" cy="2524151"/>
          </a:xfrm>
          <a:prstGeom prst="rect">
            <a:avLst/>
          </a:prstGeom>
          <a:solidFill>
            <a:schemeClr val="bg1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0" tIns="36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t">
              <a:spcBef>
                <a:spcPts val="600"/>
              </a:spcBef>
            </a:pP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el </a:t>
            </a: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 del arte </a:t>
            </a: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utilización de soluciones y herramientas digitales en las Compras industriales en España…</a:t>
            </a:r>
          </a:p>
          <a:p>
            <a:pPr fontAlgn="t">
              <a:spcBef>
                <a:spcPts val="600"/>
              </a:spcBef>
            </a:pP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para establecer la </a:t>
            </a: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“caja de herramientas” </a:t>
            </a: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permita a los profesionales de la función </a:t>
            </a: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definir su hoja de ruta </a:t>
            </a: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la mejora de la eficiencia y de la eficacia de sus procesos a través de la</a:t>
            </a: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datalización</a:t>
            </a: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la </a:t>
            </a: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digitalización</a:t>
            </a: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t">
              <a:spcBef>
                <a:spcPts val="600"/>
              </a:spcBef>
            </a:pP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Nuestro foco es en las empresas industriales, si bien algunas conclusiones son aplicables al sector servicios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2232210" y="678426"/>
            <a:ext cx="4504765" cy="841197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¿Qué buscamos con el estudio?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0D2ED39F-0AAC-437C-926C-815EC84B3DD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04" y="5860503"/>
            <a:ext cx="1060012" cy="1060012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62873B6D-BECC-4F1A-82FA-0ABE488C654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3" y="214270"/>
            <a:ext cx="859799" cy="21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108226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6950BFC3-D8DA-4A85-94F7-54DA5524770B}">
      <p188:commentRel xmlns:p188="http://schemas.microsoft.com/office/powerpoint/2018/8/main" xmlns="" r:id="rId9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024540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0"/>
            <a:ext cx="2006221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 rot="16200000">
            <a:off x="-1522557" y="2693133"/>
            <a:ext cx="5051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Equipo</a:t>
            </a:r>
          </a:p>
        </p:txBody>
      </p:sp>
      <p:sp>
        <p:nvSpPr>
          <p:cNvPr id="7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n-US" sz="1000" b="1" smtClean="0">
                <a:solidFill>
                  <a:srgbClr val="292929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pPr algn="ctr"/>
              <a:t>3</a:t>
            </a:fld>
            <a:endParaRPr lang="en-US" sz="1000" b="1" dirty="0">
              <a:solidFill>
                <a:srgbClr val="292929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232210" y="556874"/>
            <a:ext cx="6802608" cy="1162743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El equipo representa las compras industriales en España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D18825E8-6D56-4F45-ABDC-26D645CE51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6" y="5983529"/>
            <a:ext cx="778089" cy="7780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650DEB7C-30F7-4D67-9B02-3F3FD76344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3" y="214270"/>
            <a:ext cx="859799" cy="218825"/>
          </a:xfrm>
          <a:prstGeom prst="rect">
            <a:avLst/>
          </a:prstGeom>
        </p:spPr>
      </p:pic>
      <p:cxnSp>
        <p:nvCxnSpPr>
          <p:cNvPr id="23" name="Conector recto 22"/>
          <p:cNvCxnSpPr/>
          <p:nvPr/>
        </p:nvCxnSpPr>
        <p:spPr>
          <a:xfrm>
            <a:off x="0" y="5773003"/>
            <a:ext cx="20062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o 9">
            <a:extLst>
              <a:ext uri="{FF2B5EF4-FFF2-40B4-BE49-F238E27FC236}">
                <a16:creationId xmlns:a16="http://schemas.microsoft.com/office/drawing/2014/main" id="{923E228C-9243-A4B0-013D-730ED392CB0F}"/>
              </a:ext>
            </a:extLst>
          </p:cNvPr>
          <p:cNvGrpSpPr/>
          <p:nvPr/>
        </p:nvGrpSpPr>
        <p:grpSpPr>
          <a:xfrm>
            <a:off x="9549025" y="4213918"/>
            <a:ext cx="1650276" cy="1648683"/>
            <a:chOff x="8066020" y="1653274"/>
            <a:chExt cx="2501065" cy="2498650"/>
          </a:xfrm>
        </p:grpSpPr>
        <p:pic>
          <p:nvPicPr>
            <p:cNvPr id="1026" name="Picture 2" descr="Compras y Seguros - Iberdrola">
              <a:extLst>
                <a:ext uri="{FF2B5EF4-FFF2-40B4-BE49-F238E27FC236}">
                  <a16:creationId xmlns:a16="http://schemas.microsoft.com/office/drawing/2014/main" id="{D4DFA6CA-6483-2D34-42E9-AB5031B19197}"/>
                </a:ext>
              </a:extLst>
            </p:cNvPr>
            <p:cNvPicPr preferRelativeResize="0">
              <a:picLocks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633" t="-1" r="21307" b="13275"/>
            <a:stretch/>
          </p:blipFill>
          <p:spPr bwMode="auto">
            <a:xfrm>
              <a:off x="8267153" y="1853198"/>
              <a:ext cx="2098800" cy="2098800"/>
            </a:xfrm>
            <a:prstGeom prst="ellipse">
              <a:avLst/>
            </a:prstGeom>
            <a:grpFill/>
            <a:ln w="31433">
              <a:solidFill>
                <a:srgbClr val="2E3558"/>
              </a:solidFill>
            </a:ln>
          </p:spPr>
        </p:pic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C5B1EE89-3EF7-4095-81CF-96AF2C797B0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8067228" y="1652066"/>
              <a:ext cx="2498650" cy="2501065"/>
            </a:xfrm>
            <a:custGeom>
              <a:avLst/>
              <a:gdLst>
                <a:gd name="T0" fmla="*/ 701 w 1401"/>
                <a:gd name="T1" fmla="*/ 0 h 1400"/>
                <a:gd name="T2" fmla="*/ 0 w 1401"/>
                <a:gd name="T3" fmla="*/ 700 h 1400"/>
                <a:gd name="T4" fmla="*/ 29 w 1401"/>
                <a:gd name="T5" fmla="*/ 899 h 1400"/>
                <a:gd name="T6" fmla="*/ 59 w 1401"/>
                <a:gd name="T7" fmla="*/ 755 h 1400"/>
                <a:gd name="T8" fmla="*/ 57 w 1401"/>
                <a:gd name="T9" fmla="*/ 700 h 1400"/>
                <a:gd name="T10" fmla="*/ 701 w 1401"/>
                <a:gd name="T11" fmla="*/ 56 h 1400"/>
                <a:gd name="T12" fmla="*/ 1344 w 1401"/>
                <a:gd name="T13" fmla="*/ 700 h 1400"/>
                <a:gd name="T14" fmla="*/ 701 w 1401"/>
                <a:gd name="T15" fmla="*/ 1344 h 1400"/>
                <a:gd name="T16" fmla="*/ 107 w 1401"/>
                <a:gd name="T17" fmla="*/ 950 h 1400"/>
                <a:gd name="T18" fmla="*/ 77 w 1401"/>
                <a:gd name="T19" fmla="*/ 1019 h 1400"/>
                <a:gd name="T20" fmla="*/ 701 w 1401"/>
                <a:gd name="T21" fmla="*/ 1400 h 1400"/>
                <a:gd name="T22" fmla="*/ 1401 w 1401"/>
                <a:gd name="T23" fmla="*/ 700 h 1400"/>
                <a:gd name="T24" fmla="*/ 701 w 1401"/>
                <a:gd name="T25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1400">
                  <a:moveTo>
                    <a:pt x="701" y="0"/>
                  </a:moveTo>
                  <a:cubicBezTo>
                    <a:pt x="314" y="0"/>
                    <a:pt x="0" y="314"/>
                    <a:pt x="0" y="700"/>
                  </a:cubicBezTo>
                  <a:cubicBezTo>
                    <a:pt x="0" y="769"/>
                    <a:pt x="10" y="836"/>
                    <a:pt x="29" y="899"/>
                  </a:cubicBezTo>
                  <a:cubicBezTo>
                    <a:pt x="44" y="853"/>
                    <a:pt x="55" y="805"/>
                    <a:pt x="59" y="755"/>
                  </a:cubicBezTo>
                  <a:cubicBezTo>
                    <a:pt x="57" y="737"/>
                    <a:pt x="57" y="719"/>
                    <a:pt x="57" y="700"/>
                  </a:cubicBezTo>
                  <a:cubicBezTo>
                    <a:pt x="57" y="345"/>
                    <a:pt x="345" y="56"/>
                    <a:pt x="701" y="56"/>
                  </a:cubicBezTo>
                  <a:cubicBezTo>
                    <a:pt x="1056" y="56"/>
                    <a:pt x="1344" y="345"/>
                    <a:pt x="1344" y="700"/>
                  </a:cubicBezTo>
                  <a:cubicBezTo>
                    <a:pt x="1344" y="1055"/>
                    <a:pt x="1056" y="1344"/>
                    <a:pt x="701" y="1344"/>
                  </a:cubicBezTo>
                  <a:cubicBezTo>
                    <a:pt x="434" y="1344"/>
                    <a:pt x="205" y="1181"/>
                    <a:pt x="107" y="950"/>
                  </a:cubicBezTo>
                  <a:cubicBezTo>
                    <a:pt x="98" y="973"/>
                    <a:pt x="88" y="997"/>
                    <a:pt x="77" y="1019"/>
                  </a:cubicBezTo>
                  <a:cubicBezTo>
                    <a:pt x="193" y="1245"/>
                    <a:pt x="429" y="1400"/>
                    <a:pt x="701" y="1400"/>
                  </a:cubicBezTo>
                  <a:cubicBezTo>
                    <a:pt x="1087" y="1400"/>
                    <a:pt x="1401" y="1086"/>
                    <a:pt x="1401" y="700"/>
                  </a:cubicBezTo>
                  <a:cubicBezTo>
                    <a:pt x="1401" y="314"/>
                    <a:pt x="1087" y="0"/>
                    <a:pt x="701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413ACA6-EBB0-5C6B-40EA-31582A6E854B}"/>
              </a:ext>
            </a:extLst>
          </p:cNvPr>
          <p:cNvSpPr txBox="1"/>
          <p:nvPr/>
        </p:nvSpPr>
        <p:spPr>
          <a:xfrm>
            <a:off x="9522749" y="5895283"/>
            <a:ext cx="1820156" cy="476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Ramón Zumárraga</a:t>
            </a:r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Iberdrola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46" name="Grupo 1045">
            <a:extLst>
              <a:ext uri="{FF2B5EF4-FFF2-40B4-BE49-F238E27FC236}">
                <a16:creationId xmlns:a16="http://schemas.microsoft.com/office/drawing/2014/main" id="{4A57FCF5-292F-4039-C10B-D0498F1FBCE9}"/>
              </a:ext>
            </a:extLst>
          </p:cNvPr>
          <p:cNvGrpSpPr/>
          <p:nvPr/>
        </p:nvGrpSpPr>
        <p:grpSpPr>
          <a:xfrm>
            <a:off x="4748795" y="1888962"/>
            <a:ext cx="1650276" cy="1648683"/>
            <a:chOff x="4720316" y="1928304"/>
            <a:chExt cx="1600353" cy="1598808"/>
          </a:xfrm>
        </p:grpSpPr>
        <p:sp>
          <p:nvSpPr>
            <p:cNvPr id="3" name="Freeform 10">
              <a:extLst>
                <a:ext uri="{FF2B5EF4-FFF2-40B4-BE49-F238E27FC236}">
                  <a16:creationId xmlns:a16="http://schemas.microsoft.com/office/drawing/2014/main" id="{3F4E7846-0DF8-F3B8-6426-62B2FB6FCC7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4721089" y="1927531"/>
              <a:ext cx="1598808" cy="1600353"/>
            </a:xfrm>
            <a:custGeom>
              <a:avLst/>
              <a:gdLst>
                <a:gd name="T0" fmla="*/ 701 w 1401"/>
                <a:gd name="T1" fmla="*/ 0 h 1400"/>
                <a:gd name="T2" fmla="*/ 0 w 1401"/>
                <a:gd name="T3" fmla="*/ 700 h 1400"/>
                <a:gd name="T4" fmla="*/ 29 w 1401"/>
                <a:gd name="T5" fmla="*/ 899 h 1400"/>
                <a:gd name="T6" fmla="*/ 59 w 1401"/>
                <a:gd name="T7" fmla="*/ 755 h 1400"/>
                <a:gd name="T8" fmla="*/ 57 w 1401"/>
                <a:gd name="T9" fmla="*/ 700 h 1400"/>
                <a:gd name="T10" fmla="*/ 701 w 1401"/>
                <a:gd name="T11" fmla="*/ 56 h 1400"/>
                <a:gd name="T12" fmla="*/ 1344 w 1401"/>
                <a:gd name="T13" fmla="*/ 700 h 1400"/>
                <a:gd name="T14" fmla="*/ 701 w 1401"/>
                <a:gd name="T15" fmla="*/ 1344 h 1400"/>
                <a:gd name="T16" fmla="*/ 107 w 1401"/>
                <a:gd name="T17" fmla="*/ 950 h 1400"/>
                <a:gd name="T18" fmla="*/ 77 w 1401"/>
                <a:gd name="T19" fmla="*/ 1019 h 1400"/>
                <a:gd name="T20" fmla="*/ 701 w 1401"/>
                <a:gd name="T21" fmla="*/ 1400 h 1400"/>
                <a:gd name="T22" fmla="*/ 1401 w 1401"/>
                <a:gd name="T23" fmla="*/ 700 h 1400"/>
                <a:gd name="T24" fmla="*/ 701 w 1401"/>
                <a:gd name="T25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1400">
                  <a:moveTo>
                    <a:pt x="701" y="0"/>
                  </a:moveTo>
                  <a:cubicBezTo>
                    <a:pt x="314" y="0"/>
                    <a:pt x="0" y="314"/>
                    <a:pt x="0" y="700"/>
                  </a:cubicBezTo>
                  <a:cubicBezTo>
                    <a:pt x="0" y="769"/>
                    <a:pt x="10" y="836"/>
                    <a:pt x="29" y="899"/>
                  </a:cubicBezTo>
                  <a:cubicBezTo>
                    <a:pt x="44" y="853"/>
                    <a:pt x="55" y="805"/>
                    <a:pt x="59" y="755"/>
                  </a:cubicBezTo>
                  <a:cubicBezTo>
                    <a:pt x="57" y="737"/>
                    <a:pt x="57" y="719"/>
                    <a:pt x="57" y="700"/>
                  </a:cubicBezTo>
                  <a:cubicBezTo>
                    <a:pt x="57" y="345"/>
                    <a:pt x="345" y="56"/>
                    <a:pt x="701" y="56"/>
                  </a:cubicBezTo>
                  <a:cubicBezTo>
                    <a:pt x="1056" y="56"/>
                    <a:pt x="1344" y="345"/>
                    <a:pt x="1344" y="700"/>
                  </a:cubicBezTo>
                  <a:cubicBezTo>
                    <a:pt x="1344" y="1055"/>
                    <a:pt x="1056" y="1344"/>
                    <a:pt x="701" y="1344"/>
                  </a:cubicBezTo>
                  <a:cubicBezTo>
                    <a:pt x="434" y="1344"/>
                    <a:pt x="205" y="1181"/>
                    <a:pt x="107" y="950"/>
                  </a:cubicBezTo>
                  <a:cubicBezTo>
                    <a:pt x="98" y="973"/>
                    <a:pt x="88" y="997"/>
                    <a:pt x="77" y="1019"/>
                  </a:cubicBezTo>
                  <a:cubicBezTo>
                    <a:pt x="193" y="1245"/>
                    <a:pt x="429" y="1400"/>
                    <a:pt x="701" y="1400"/>
                  </a:cubicBezTo>
                  <a:cubicBezTo>
                    <a:pt x="1087" y="1400"/>
                    <a:pt x="1401" y="1086"/>
                    <a:pt x="1401" y="700"/>
                  </a:cubicBezTo>
                  <a:cubicBezTo>
                    <a:pt x="1401" y="314"/>
                    <a:pt x="1087" y="0"/>
                    <a:pt x="701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pic>
          <p:nvPicPr>
            <p:cNvPr id="5" name="Picture 15">
              <a:extLst>
                <a:ext uri="{FF2B5EF4-FFF2-40B4-BE49-F238E27FC236}">
                  <a16:creationId xmlns:a16="http://schemas.microsoft.com/office/drawing/2014/main" id="{2806665C-1977-2336-118C-FF633D5AD5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4306" r="4306"/>
            <a:stretch/>
          </p:blipFill>
          <p:spPr>
            <a:xfrm>
              <a:off x="4848749" y="2055963"/>
              <a:ext cx="1343488" cy="1343489"/>
            </a:xfrm>
            <a:prstGeom prst="ellipse">
              <a:avLst/>
            </a:prstGeom>
            <a:grpFill/>
            <a:ln w="31433">
              <a:solidFill>
                <a:srgbClr val="2E3558"/>
              </a:solidFill>
            </a:ln>
          </p:spPr>
        </p:pic>
      </p:grp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C4FAC65-2C74-A98E-40BB-F9B90BDA52D1}"/>
              </a:ext>
            </a:extLst>
          </p:cNvPr>
          <p:cNvSpPr txBox="1"/>
          <p:nvPr/>
        </p:nvSpPr>
        <p:spPr>
          <a:xfrm>
            <a:off x="4774339" y="3566405"/>
            <a:ext cx="1650277" cy="4760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rgbClr val="1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Íñigo Aranzabal</a:t>
            </a:r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s-ES" sz="1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CPOnet-PFTLab</a:t>
            </a:r>
            <a:endParaRPr lang="es-ES" sz="12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45" name="Grupo 1044">
            <a:extLst>
              <a:ext uri="{FF2B5EF4-FFF2-40B4-BE49-F238E27FC236}">
                <a16:creationId xmlns:a16="http://schemas.microsoft.com/office/drawing/2014/main" id="{4684EBFE-8569-F093-ACE5-110A0C7ADD41}"/>
              </a:ext>
            </a:extLst>
          </p:cNvPr>
          <p:cNvGrpSpPr/>
          <p:nvPr/>
        </p:nvGrpSpPr>
        <p:grpSpPr>
          <a:xfrm>
            <a:off x="7148909" y="1888961"/>
            <a:ext cx="1650277" cy="1648682"/>
            <a:chOff x="7018081" y="1928303"/>
            <a:chExt cx="1600354" cy="1598807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10E5B41-9AEC-F0E7-2072-3289D290367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018854" y="1927530"/>
              <a:ext cx="1598807" cy="1600354"/>
            </a:xfrm>
            <a:custGeom>
              <a:avLst/>
              <a:gdLst>
                <a:gd name="T0" fmla="*/ 701 w 1401"/>
                <a:gd name="T1" fmla="*/ 0 h 1400"/>
                <a:gd name="T2" fmla="*/ 0 w 1401"/>
                <a:gd name="T3" fmla="*/ 700 h 1400"/>
                <a:gd name="T4" fmla="*/ 29 w 1401"/>
                <a:gd name="T5" fmla="*/ 899 h 1400"/>
                <a:gd name="T6" fmla="*/ 59 w 1401"/>
                <a:gd name="T7" fmla="*/ 755 h 1400"/>
                <a:gd name="T8" fmla="*/ 57 w 1401"/>
                <a:gd name="T9" fmla="*/ 700 h 1400"/>
                <a:gd name="T10" fmla="*/ 701 w 1401"/>
                <a:gd name="T11" fmla="*/ 56 h 1400"/>
                <a:gd name="T12" fmla="*/ 1344 w 1401"/>
                <a:gd name="T13" fmla="*/ 700 h 1400"/>
                <a:gd name="T14" fmla="*/ 701 w 1401"/>
                <a:gd name="T15" fmla="*/ 1344 h 1400"/>
                <a:gd name="T16" fmla="*/ 107 w 1401"/>
                <a:gd name="T17" fmla="*/ 950 h 1400"/>
                <a:gd name="T18" fmla="*/ 77 w 1401"/>
                <a:gd name="T19" fmla="*/ 1019 h 1400"/>
                <a:gd name="T20" fmla="*/ 701 w 1401"/>
                <a:gd name="T21" fmla="*/ 1400 h 1400"/>
                <a:gd name="T22" fmla="*/ 1401 w 1401"/>
                <a:gd name="T23" fmla="*/ 700 h 1400"/>
                <a:gd name="T24" fmla="*/ 701 w 1401"/>
                <a:gd name="T25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1400">
                  <a:moveTo>
                    <a:pt x="701" y="0"/>
                  </a:moveTo>
                  <a:cubicBezTo>
                    <a:pt x="314" y="0"/>
                    <a:pt x="0" y="314"/>
                    <a:pt x="0" y="700"/>
                  </a:cubicBezTo>
                  <a:cubicBezTo>
                    <a:pt x="0" y="769"/>
                    <a:pt x="10" y="836"/>
                    <a:pt x="29" y="899"/>
                  </a:cubicBezTo>
                  <a:cubicBezTo>
                    <a:pt x="44" y="853"/>
                    <a:pt x="55" y="805"/>
                    <a:pt x="59" y="755"/>
                  </a:cubicBezTo>
                  <a:cubicBezTo>
                    <a:pt x="57" y="737"/>
                    <a:pt x="57" y="719"/>
                    <a:pt x="57" y="700"/>
                  </a:cubicBezTo>
                  <a:cubicBezTo>
                    <a:pt x="57" y="345"/>
                    <a:pt x="345" y="56"/>
                    <a:pt x="701" y="56"/>
                  </a:cubicBezTo>
                  <a:cubicBezTo>
                    <a:pt x="1056" y="56"/>
                    <a:pt x="1344" y="345"/>
                    <a:pt x="1344" y="700"/>
                  </a:cubicBezTo>
                  <a:cubicBezTo>
                    <a:pt x="1344" y="1055"/>
                    <a:pt x="1056" y="1344"/>
                    <a:pt x="701" y="1344"/>
                  </a:cubicBezTo>
                  <a:cubicBezTo>
                    <a:pt x="434" y="1344"/>
                    <a:pt x="205" y="1181"/>
                    <a:pt x="107" y="950"/>
                  </a:cubicBezTo>
                  <a:cubicBezTo>
                    <a:pt x="98" y="973"/>
                    <a:pt x="88" y="997"/>
                    <a:pt x="77" y="1019"/>
                  </a:cubicBezTo>
                  <a:cubicBezTo>
                    <a:pt x="193" y="1245"/>
                    <a:pt x="429" y="1400"/>
                    <a:pt x="701" y="1400"/>
                  </a:cubicBezTo>
                  <a:cubicBezTo>
                    <a:pt x="1087" y="1400"/>
                    <a:pt x="1401" y="1086"/>
                    <a:pt x="1401" y="700"/>
                  </a:cubicBezTo>
                  <a:cubicBezTo>
                    <a:pt x="1401" y="314"/>
                    <a:pt x="1087" y="0"/>
                    <a:pt x="701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pic>
          <p:nvPicPr>
            <p:cNvPr id="1028" name="Picture 4" descr="ACCIONA on Twitter: &quot;Marta Arias, responsable de área de compras en Agua,  explica en este webinar todo lo que necesitas saber sobre #datalización de  compras en @CPONET_Oficial. Aún estás a tiempo de">
              <a:extLst>
                <a:ext uri="{FF2B5EF4-FFF2-40B4-BE49-F238E27FC236}">
                  <a16:creationId xmlns:a16="http://schemas.microsoft.com/office/drawing/2014/main" id="{587DA248-4902-22DB-A32B-14936FCBB6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504" b="41145"/>
            <a:stretch/>
          </p:blipFill>
          <p:spPr bwMode="auto">
            <a:xfrm>
              <a:off x="7146770" y="2055586"/>
              <a:ext cx="1342974" cy="1344243"/>
            </a:xfrm>
            <a:prstGeom prst="ellipse">
              <a:avLst/>
            </a:prstGeom>
            <a:grpFill/>
            <a:ln w="31433">
              <a:solidFill>
                <a:srgbClr val="2E3558"/>
              </a:solidFill>
            </a:ln>
          </p:spPr>
        </p:pic>
      </p:grpSp>
      <p:sp>
        <p:nvSpPr>
          <p:cNvPr id="1025" name="CuadroTexto 1024">
            <a:extLst>
              <a:ext uri="{FF2B5EF4-FFF2-40B4-BE49-F238E27FC236}">
                <a16:creationId xmlns:a16="http://schemas.microsoft.com/office/drawing/2014/main" id="{30B7A35B-9E20-2D68-21D8-7A781FE407FD}"/>
              </a:ext>
            </a:extLst>
          </p:cNvPr>
          <p:cNvSpPr txBox="1"/>
          <p:nvPr/>
        </p:nvSpPr>
        <p:spPr>
          <a:xfrm>
            <a:off x="7190808" y="3566405"/>
            <a:ext cx="1440878" cy="476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 Arias</a:t>
            </a:r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s-ES" sz="1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ACCIONA</a:t>
            </a:r>
          </a:p>
        </p:txBody>
      </p:sp>
      <p:grpSp>
        <p:nvGrpSpPr>
          <p:cNvPr id="1029" name="Grupo 1028">
            <a:extLst>
              <a:ext uri="{FF2B5EF4-FFF2-40B4-BE49-F238E27FC236}">
                <a16:creationId xmlns:a16="http://schemas.microsoft.com/office/drawing/2014/main" id="{0D35749E-28EE-01E8-65C7-1A7E0F106753}"/>
              </a:ext>
            </a:extLst>
          </p:cNvPr>
          <p:cNvGrpSpPr/>
          <p:nvPr/>
        </p:nvGrpSpPr>
        <p:grpSpPr>
          <a:xfrm>
            <a:off x="9549024" y="1888960"/>
            <a:ext cx="1650277" cy="1648684"/>
            <a:chOff x="9372354" y="1928302"/>
            <a:chExt cx="1600354" cy="1598809"/>
          </a:xfrm>
        </p:grpSpPr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2C569D86-7552-E109-68AC-F7D576E7A11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9373126" y="1927530"/>
              <a:ext cx="1598809" cy="1600354"/>
            </a:xfrm>
            <a:custGeom>
              <a:avLst/>
              <a:gdLst>
                <a:gd name="T0" fmla="*/ 701 w 1401"/>
                <a:gd name="T1" fmla="*/ 0 h 1400"/>
                <a:gd name="T2" fmla="*/ 0 w 1401"/>
                <a:gd name="T3" fmla="*/ 700 h 1400"/>
                <a:gd name="T4" fmla="*/ 29 w 1401"/>
                <a:gd name="T5" fmla="*/ 899 h 1400"/>
                <a:gd name="T6" fmla="*/ 59 w 1401"/>
                <a:gd name="T7" fmla="*/ 755 h 1400"/>
                <a:gd name="T8" fmla="*/ 57 w 1401"/>
                <a:gd name="T9" fmla="*/ 700 h 1400"/>
                <a:gd name="T10" fmla="*/ 701 w 1401"/>
                <a:gd name="T11" fmla="*/ 56 h 1400"/>
                <a:gd name="T12" fmla="*/ 1344 w 1401"/>
                <a:gd name="T13" fmla="*/ 700 h 1400"/>
                <a:gd name="T14" fmla="*/ 701 w 1401"/>
                <a:gd name="T15" fmla="*/ 1344 h 1400"/>
                <a:gd name="T16" fmla="*/ 107 w 1401"/>
                <a:gd name="T17" fmla="*/ 950 h 1400"/>
                <a:gd name="T18" fmla="*/ 77 w 1401"/>
                <a:gd name="T19" fmla="*/ 1019 h 1400"/>
                <a:gd name="T20" fmla="*/ 701 w 1401"/>
                <a:gd name="T21" fmla="*/ 1400 h 1400"/>
                <a:gd name="T22" fmla="*/ 1401 w 1401"/>
                <a:gd name="T23" fmla="*/ 700 h 1400"/>
                <a:gd name="T24" fmla="*/ 701 w 1401"/>
                <a:gd name="T25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1400">
                  <a:moveTo>
                    <a:pt x="701" y="0"/>
                  </a:moveTo>
                  <a:cubicBezTo>
                    <a:pt x="314" y="0"/>
                    <a:pt x="0" y="314"/>
                    <a:pt x="0" y="700"/>
                  </a:cubicBezTo>
                  <a:cubicBezTo>
                    <a:pt x="0" y="769"/>
                    <a:pt x="10" y="836"/>
                    <a:pt x="29" y="899"/>
                  </a:cubicBezTo>
                  <a:cubicBezTo>
                    <a:pt x="44" y="853"/>
                    <a:pt x="55" y="805"/>
                    <a:pt x="59" y="755"/>
                  </a:cubicBezTo>
                  <a:cubicBezTo>
                    <a:pt x="57" y="737"/>
                    <a:pt x="57" y="719"/>
                    <a:pt x="57" y="700"/>
                  </a:cubicBezTo>
                  <a:cubicBezTo>
                    <a:pt x="57" y="345"/>
                    <a:pt x="345" y="56"/>
                    <a:pt x="701" y="56"/>
                  </a:cubicBezTo>
                  <a:cubicBezTo>
                    <a:pt x="1056" y="56"/>
                    <a:pt x="1344" y="345"/>
                    <a:pt x="1344" y="700"/>
                  </a:cubicBezTo>
                  <a:cubicBezTo>
                    <a:pt x="1344" y="1055"/>
                    <a:pt x="1056" y="1344"/>
                    <a:pt x="701" y="1344"/>
                  </a:cubicBezTo>
                  <a:cubicBezTo>
                    <a:pt x="434" y="1344"/>
                    <a:pt x="205" y="1181"/>
                    <a:pt x="107" y="950"/>
                  </a:cubicBezTo>
                  <a:cubicBezTo>
                    <a:pt x="98" y="973"/>
                    <a:pt x="88" y="997"/>
                    <a:pt x="77" y="1019"/>
                  </a:cubicBezTo>
                  <a:cubicBezTo>
                    <a:pt x="193" y="1245"/>
                    <a:pt x="429" y="1400"/>
                    <a:pt x="701" y="1400"/>
                  </a:cubicBezTo>
                  <a:cubicBezTo>
                    <a:pt x="1087" y="1400"/>
                    <a:pt x="1401" y="1086"/>
                    <a:pt x="1401" y="700"/>
                  </a:cubicBezTo>
                  <a:cubicBezTo>
                    <a:pt x="1401" y="314"/>
                    <a:pt x="1087" y="0"/>
                    <a:pt x="701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pic>
          <p:nvPicPr>
            <p:cNvPr id="1030" name="Picture 6" descr="Desencadenantes del cambio – taipricebook">
              <a:extLst>
                <a:ext uri="{FF2B5EF4-FFF2-40B4-BE49-F238E27FC236}">
                  <a16:creationId xmlns:a16="http://schemas.microsoft.com/office/drawing/2014/main" id="{4385FE4D-CFB3-F52C-5A6D-5C3E72B00C6F}"/>
                </a:ext>
              </a:extLst>
            </p:cNvPr>
            <p:cNvPicPr>
              <a:picLocks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968" r="13044" b="17321"/>
            <a:stretch/>
          </p:blipFill>
          <p:spPr bwMode="auto">
            <a:xfrm>
              <a:off x="9500408" y="2055585"/>
              <a:ext cx="1344244" cy="1344244"/>
            </a:xfrm>
            <a:prstGeom prst="ellipse">
              <a:avLst/>
            </a:prstGeom>
            <a:grpFill/>
            <a:ln w="31433">
              <a:solidFill>
                <a:srgbClr val="2E3558"/>
              </a:solidFill>
            </a:ln>
          </p:spPr>
        </p:pic>
      </p:grpSp>
      <p:sp>
        <p:nvSpPr>
          <p:cNvPr id="1031" name="CuadroTexto 1030">
            <a:extLst>
              <a:ext uri="{FF2B5EF4-FFF2-40B4-BE49-F238E27FC236}">
                <a16:creationId xmlns:a16="http://schemas.microsoft.com/office/drawing/2014/main" id="{A9ACBEF4-8D25-4EA2-3874-3C63F6C16730}"/>
              </a:ext>
            </a:extLst>
          </p:cNvPr>
          <p:cNvSpPr txBox="1"/>
          <p:nvPr/>
        </p:nvSpPr>
        <p:spPr>
          <a:xfrm>
            <a:off x="9484678" y="3566405"/>
            <a:ext cx="18830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rgbClr val="1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Carlos González</a:t>
            </a:r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s-ES" sz="1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 </a:t>
            </a:r>
            <a:r>
              <a:rPr lang="es-ES" sz="1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endParaRPr lang="es-ES" sz="12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3" name="CuadroTexto 1032">
            <a:extLst>
              <a:ext uri="{FF2B5EF4-FFF2-40B4-BE49-F238E27FC236}">
                <a16:creationId xmlns:a16="http://schemas.microsoft.com/office/drawing/2014/main" id="{A2AD2D04-C1FC-DA38-9F98-4C3A1D887DAE}"/>
              </a:ext>
            </a:extLst>
          </p:cNvPr>
          <p:cNvSpPr txBox="1"/>
          <p:nvPr/>
        </p:nvSpPr>
        <p:spPr>
          <a:xfrm>
            <a:off x="2432465" y="3566405"/>
            <a:ext cx="146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Alberto Alfonso</a:t>
            </a:r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s-ES" sz="1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Cepsa</a:t>
            </a:r>
          </a:p>
        </p:txBody>
      </p:sp>
      <p:sp>
        <p:nvSpPr>
          <p:cNvPr id="1035" name="CuadroTexto 1034">
            <a:extLst>
              <a:ext uri="{FF2B5EF4-FFF2-40B4-BE49-F238E27FC236}">
                <a16:creationId xmlns:a16="http://schemas.microsoft.com/office/drawing/2014/main" id="{694E77D7-7ABC-D024-0539-AB9F42F5A9E4}"/>
              </a:ext>
            </a:extLst>
          </p:cNvPr>
          <p:cNvSpPr txBox="1"/>
          <p:nvPr/>
        </p:nvSpPr>
        <p:spPr>
          <a:xfrm>
            <a:off x="4780211" y="5895283"/>
            <a:ext cx="1524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Claudia Marí</a:t>
            </a:r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s-ES" sz="1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CPOnet-PFTLab</a:t>
            </a:r>
            <a:endParaRPr lang="es-ES" sz="12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4" name="CuadroTexto 1033">
            <a:extLst>
              <a:ext uri="{FF2B5EF4-FFF2-40B4-BE49-F238E27FC236}">
                <a16:creationId xmlns:a16="http://schemas.microsoft.com/office/drawing/2014/main" id="{4ED96BE0-2D68-0A9C-5C80-76591EF0B40E}"/>
              </a:ext>
            </a:extLst>
          </p:cNvPr>
          <p:cNvSpPr txBox="1"/>
          <p:nvPr/>
        </p:nvSpPr>
        <p:spPr>
          <a:xfrm>
            <a:off x="2449866" y="5895283"/>
            <a:ext cx="146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Samuel López,</a:t>
            </a:r>
          </a:p>
          <a:p>
            <a:r>
              <a:rPr lang="es-ES" sz="1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 Antolín</a:t>
            </a:r>
          </a:p>
        </p:txBody>
      </p:sp>
      <p:grpSp>
        <p:nvGrpSpPr>
          <p:cNvPr id="1051" name="Grupo 1050">
            <a:extLst>
              <a:ext uri="{FF2B5EF4-FFF2-40B4-BE49-F238E27FC236}">
                <a16:creationId xmlns:a16="http://schemas.microsoft.com/office/drawing/2014/main" id="{63888F2D-2B9C-7552-3F2E-EB1FADF1A2A6}"/>
              </a:ext>
            </a:extLst>
          </p:cNvPr>
          <p:cNvGrpSpPr/>
          <p:nvPr/>
        </p:nvGrpSpPr>
        <p:grpSpPr>
          <a:xfrm>
            <a:off x="2348681" y="4213920"/>
            <a:ext cx="1650276" cy="1648682"/>
            <a:chOff x="2405247" y="4182928"/>
            <a:chExt cx="1600353" cy="1598807"/>
          </a:xfrm>
        </p:grpSpPr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280014A9-1973-6CA6-303C-8F956421975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2406020" y="4182155"/>
              <a:ext cx="1598807" cy="1600353"/>
            </a:xfrm>
            <a:custGeom>
              <a:avLst/>
              <a:gdLst>
                <a:gd name="T0" fmla="*/ 701 w 1401"/>
                <a:gd name="T1" fmla="*/ 0 h 1400"/>
                <a:gd name="T2" fmla="*/ 0 w 1401"/>
                <a:gd name="T3" fmla="*/ 700 h 1400"/>
                <a:gd name="T4" fmla="*/ 29 w 1401"/>
                <a:gd name="T5" fmla="*/ 899 h 1400"/>
                <a:gd name="T6" fmla="*/ 59 w 1401"/>
                <a:gd name="T7" fmla="*/ 755 h 1400"/>
                <a:gd name="T8" fmla="*/ 57 w 1401"/>
                <a:gd name="T9" fmla="*/ 700 h 1400"/>
                <a:gd name="T10" fmla="*/ 701 w 1401"/>
                <a:gd name="T11" fmla="*/ 56 h 1400"/>
                <a:gd name="T12" fmla="*/ 1344 w 1401"/>
                <a:gd name="T13" fmla="*/ 700 h 1400"/>
                <a:gd name="T14" fmla="*/ 701 w 1401"/>
                <a:gd name="T15" fmla="*/ 1344 h 1400"/>
                <a:gd name="T16" fmla="*/ 107 w 1401"/>
                <a:gd name="T17" fmla="*/ 950 h 1400"/>
                <a:gd name="T18" fmla="*/ 77 w 1401"/>
                <a:gd name="T19" fmla="*/ 1019 h 1400"/>
                <a:gd name="T20" fmla="*/ 701 w 1401"/>
                <a:gd name="T21" fmla="*/ 1400 h 1400"/>
                <a:gd name="T22" fmla="*/ 1401 w 1401"/>
                <a:gd name="T23" fmla="*/ 700 h 1400"/>
                <a:gd name="T24" fmla="*/ 701 w 1401"/>
                <a:gd name="T25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1400">
                  <a:moveTo>
                    <a:pt x="701" y="0"/>
                  </a:moveTo>
                  <a:cubicBezTo>
                    <a:pt x="314" y="0"/>
                    <a:pt x="0" y="314"/>
                    <a:pt x="0" y="700"/>
                  </a:cubicBezTo>
                  <a:cubicBezTo>
                    <a:pt x="0" y="769"/>
                    <a:pt x="10" y="836"/>
                    <a:pt x="29" y="899"/>
                  </a:cubicBezTo>
                  <a:cubicBezTo>
                    <a:pt x="44" y="853"/>
                    <a:pt x="55" y="805"/>
                    <a:pt x="59" y="755"/>
                  </a:cubicBezTo>
                  <a:cubicBezTo>
                    <a:pt x="57" y="737"/>
                    <a:pt x="57" y="719"/>
                    <a:pt x="57" y="700"/>
                  </a:cubicBezTo>
                  <a:cubicBezTo>
                    <a:pt x="57" y="345"/>
                    <a:pt x="345" y="56"/>
                    <a:pt x="701" y="56"/>
                  </a:cubicBezTo>
                  <a:cubicBezTo>
                    <a:pt x="1056" y="56"/>
                    <a:pt x="1344" y="345"/>
                    <a:pt x="1344" y="700"/>
                  </a:cubicBezTo>
                  <a:cubicBezTo>
                    <a:pt x="1344" y="1055"/>
                    <a:pt x="1056" y="1344"/>
                    <a:pt x="701" y="1344"/>
                  </a:cubicBezTo>
                  <a:cubicBezTo>
                    <a:pt x="434" y="1344"/>
                    <a:pt x="205" y="1181"/>
                    <a:pt x="107" y="950"/>
                  </a:cubicBezTo>
                  <a:cubicBezTo>
                    <a:pt x="98" y="973"/>
                    <a:pt x="88" y="997"/>
                    <a:pt x="77" y="1019"/>
                  </a:cubicBezTo>
                  <a:cubicBezTo>
                    <a:pt x="193" y="1245"/>
                    <a:pt x="429" y="1400"/>
                    <a:pt x="701" y="1400"/>
                  </a:cubicBezTo>
                  <a:cubicBezTo>
                    <a:pt x="1087" y="1400"/>
                    <a:pt x="1401" y="1086"/>
                    <a:pt x="1401" y="700"/>
                  </a:cubicBezTo>
                  <a:cubicBezTo>
                    <a:pt x="1401" y="314"/>
                    <a:pt x="1087" y="0"/>
                    <a:pt x="701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pic>
          <p:nvPicPr>
            <p:cNvPr id="1039" name="Picture 10" descr="Samuel López Gómez-Galarza">
              <a:extLst>
                <a:ext uri="{FF2B5EF4-FFF2-40B4-BE49-F238E27FC236}">
                  <a16:creationId xmlns:a16="http://schemas.microsoft.com/office/drawing/2014/main" id="{17475991-E7E1-4261-4E0C-91599E9403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0424" y="4307331"/>
              <a:ext cx="1350000" cy="1350000"/>
            </a:xfrm>
            <a:prstGeom prst="ellipse">
              <a:avLst/>
            </a:prstGeom>
            <a:grpFill/>
            <a:ln w="31433">
              <a:solidFill>
                <a:srgbClr val="2E3558"/>
              </a:solidFill>
            </a:ln>
          </p:spPr>
        </p:pic>
      </p:grpSp>
      <p:sp>
        <p:nvSpPr>
          <p:cNvPr id="2" name="CuadroTexto 1"/>
          <p:cNvSpPr txBox="1"/>
          <p:nvPr/>
        </p:nvSpPr>
        <p:spPr>
          <a:xfrm>
            <a:off x="6962606" y="5895282"/>
            <a:ext cx="2242067" cy="476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112D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Fernando Pérez Fort,</a:t>
            </a:r>
          </a:p>
          <a:p>
            <a:r>
              <a:rPr lang="es-ES" sz="1200" i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 Fuertes</a:t>
            </a:r>
          </a:p>
        </p:txBody>
      </p:sp>
      <p:grpSp>
        <p:nvGrpSpPr>
          <p:cNvPr id="1050" name="Grupo 1049">
            <a:extLst>
              <a:ext uri="{FF2B5EF4-FFF2-40B4-BE49-F238E27FC236}">
                <a16:creationId xmlns:a16="http://schemas.microsoft.com/office/drawing/2014/main" id="{7058429B-1DF0-9592-9D3F-F1D9167F5C72}"/>
              </a:ext>
            </a:extLst>
          </p:cNvPr>
          <p:cNvGrpSpPr/>
          <p:nvPr/>
        </p:nvGrpSpPr>
        <p:grpSpPr>
          <a:xfrm>
            <a:off x="7148911" y="4213920"/>
            <a:ext cx="1650276" cy="1648682"/>
            <a:chOff x="7088454" y="4182928"/>
            <a:chExt cx="1600353" cy="1598807"/>
          </a:xfrm>
        </p:grpSpPr>
        <p:grpSp>
          <p:nvGrpSpPr>
            <p:cNvPr id="1037" name="Grupo 1036">
              <a:extLst>
                <a:ext uri="{FF2B5EF4-FFF2-40B4-BE49-F238E27FC236}">
                  <a16:creationId xmlns:a16="http://schemas.microsoft.com/office/drawing/2014/main" id="{E0782BB7-92C2-24E2-DB2F-45BA2BE3E522}"/>
                </a:ext>
              </a:extLst>
            </p:cNvPr>
            <p:cNvGrpSpPr/>
            <p:nvPr/>
          </p:nvGrpSpPr>
          <p:grpSpPr>
            <a:xfrm>
              <a:off x="7088454" y="4182928"/>
              <a:ext cx="1600353" cy="1598807"/>
              <a:chOff x="5418971" y="1860920"/>
              <a:chExt cx="2001508" cy="1999575"/>
            </a:xfrm>
          </p:grpSpPr>
          <p:sp>
            <p:nvSpPr>
              <p:cNvPr id="15" name="Freeform 10">
                <a:extLst>
                  <a:ext uri="{FF2B5EF4-FFF2-40B4-BE49-F238E27FC236}">
                    <a16:creationId xmlns:a16="http://schemas.microsoft.com/office/drawing/2014/main" id="{CED0C0B6-D3DD-CA4D-2398-31379B1D2B7A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5419937" y="1859954"/>
                <a:ext cx="1999575" cy="2001508"/>
              </a:xfrm>
              <a:custGeom>
                <a:avLst/>
                <a:gdLst>
                  <a:gd name="T0" fmla="*/ 701 w 1401"/>
                  <a:gd name="T1" fmla="*/ 0 h 1400"/>
                  <a:gd name="T2" fmla="*/ 0 w 1401"/>
                  <a:gd name="T3" fmla="*/ 700 h 1400"/>
                  <a:gd name="T4" fmla="*/ 29 w 1401"/>
                  <a:gd name="T5" fmla="*/ 899 h 1400"/>
                  <a:gd name="T6" fmla="*/ 59 w 1401"/>
                  <a:gd name="T7" fmla="*/ 755 h 1400"/>
                  <a:gd name="T8" fmla="*/ 57 w 1401"/>
                  <a:gd name="T9" fmla="*/ 700 h 1400"/>
                  <a:gd name="T10" fmla="*/ 701 w 1401"/>
                  <a:gd name="T11" fmla="*/ 56 h 1400"/>
                  <a:gd name="T12" fmla="*/ 1344 w 1401"/>
                  <a:gd name="T13" fmla="*/ 700 h 1400"/>
                  <a:gd name="T14" fmla="*/ 701 w 1401"/>
                  <a:gd name="T15" fmla="*/ 1344 h 1400"/>
                  <a:gd name="T16" fmla="*/ 107 w 1401"/>
                  <a:gd name="T17" fmla="*/ 950 h 1400"/>
                  <a:gd name="T18" fmla="*/ 77 w 1401"/>
                  <a:gd name="T19" fmla="*/ 1019 h 1400"/>
                  <a:gd name="T20" fmla="*/ 701 w 1401"/>
                  <a:gd name="T21" fmla="*/ 1400 h 1400"/>
                  <a:gd name="T22" fmla="*/ 1401 w 1401"/>
                  <a:gd name="T23" fmla="*/ 700 h 1400"/>
                  <a:gd name="T24" fmla="*/ 701 w 1401"/>
                  <a:gd name="T25" fmla="*/ 0 h 1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01" h="1400">
                    <a:moveTo>
                      <a:pt x="701" y="0"/>
                    </a:moveTo>
                    <a:cubicBezTo>
                      <a:pt x="314" y="0"/>
                      <a:pt x="0" y="314"/>
                      <a:pt x="0" y="700"/>
                    </a:cubicBezTo>
                    <a:cubicBezTo>
                      <a:pt x="0" y="769"/>
                      <a:pt x="10" y="836"/>
                      <a:pt x="29" y="899"/>
                    </a:cubicBezTo>
                    <a:cubicBezTo>
                      <a:pt x="44" y="853"/>
                      <a:pt x="55" y="805"/>
                      <a:pt x="59" y="755"/>
                    </a:cubicBezTo>
                    <a:cubicBezTo>
                      <a:pt x="57" y="737"/>
                      <a:pt x="57" y="719"/>
                      <a:pt x="57" y="700"/>
                    </a:cubicBezTo>
                    <a:cubicBezTo>
                      <a:pt x="57" y="345"/>
                      <a:pt x="345" y="56"/>
                      <a:pt x="701" y="56"/>
                    </a:cubicBezTo>
                    <a:cubicBezTo>
                      <a:pt x="1056" y="56"/>
                      <a:pt x="1344" y="345"/>
                      <a:pt x="1344" y="700"/>
                    </a:cubicBezTo>
                    <a:cubicBezTo>
                      <a:pt x="1344" y="1055"/>
                      <a:pt x="1056" y="1344"/>
                      <a:pt x="701" y="1344"/>
                    </a:cubicBezTo>
                    <a:cubicBezTo>
                      <a:pt x="434" y="1344"/>
                      <a:pt x="205" y="1181"/>
                      <a:pt x="107" y="950"/>
                    </a:cubicBezTo>
                    <a:cubicBezTo>
                      <a:pt x="98" y="973"/>
                      <a:pt x="88" y="997"/>
                      <a:pt x="77" y="1019"/>
                    </a:cubicBezTo>
                    <a:cubicBezTo>
                      <a:pt x="193" y="1245"/>
                      <a:pt x="429" y="1400"/>
                      <a:pt x="701" y="1400"/>
                    </a:cubicBezTo>
                    <a:cubicBezTo>
                      <a:pt x="1087" y="1400"/>
                      <a:pt x="1401" y="1086"/>
                      <a:pt x="1401" y="700"/>
                    </a:cubicBezTo>
                    <a:cubicBezTo>
                      <a:pt x="1401" y="314"/>
                      <a:pt x="1087" y="0"/>
                      <a:pt x="701" y="0"/>
                    </a:cubicBez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 dirty="0"/>
              </a:p>
            </p:txBody>
          </p:sp>
          <p:pic>
            <p:nvPicPr>
              <p:cNvPr id="1036" name="Picture 8" descr="Luis Fernando Pérez Fort - Controller de Compras - ELPOZO ALIMENTACION,  S.A. | LinkedIn">
                <a:extLst>
                  <a:ext uri="{FF2B5EF4-FFF2-40B4-BE49-F238E27FC236}">
                    <a16:creationId xmlns:a16="http://schemas.microsoft.com/office/drawing/2014/main" id="{B32EC869-22D4-64D6-1543-DB10FC6A2E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641" t="11036" r="24077" b="43408"/>
              <a:stretch/>
            </p:blipFill>
            <p:spPr bwMode="auto">
              <a:xfrm>
                <a:off x="5573724" y="2014708"/>
                <a:ext cx="1692000" cy="1692000"/>
              </a:xfrm>
              <a:prstGeom prst="ellipse">
                <a:avLst/>
              </a:prstGeom>
              <a:grpFill/>
              <a:ln w="31433">
                <a:solidFill>
                  <a:srgbClr val="2E3558"/>
                </a:solidFill>
              </a:ln>
            </p:spPr>
          </p:pic>
        </p:grpSp>
        <p:pic>
          <p:nvPicPr>
            <p:cNvPr id="1041" name="Picture 12" descr="Luis Fernando Pérez Fort">
              <a:extLst>
                <a:ext uri="{FF2B5EF4-FFF2-40B4-BE49-F238E27FC236}">
                  <a16:creationId xmlns:a16="http://schemas.microsoft.com/office/drawing/2014/main" id="{440325C5-AA79-7C24-08D1-6ADBA51D39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3630" y="4307331"/>
              <a:ext cx="1350000" cy="1350000"/>
            </a:xfrm>
            <a:prstGeom prst="ellipse">
              <a:avLst/>
            </a:prstGeom>
            <a:grpFill/>
            <a:ln w="31433">
              <a:solidFill>
                <a:srgbClr val="2E3558"/>
              </a:solidFill>
            </a:ln>
          </p:spPr>
        </p:pic>
      </p:grpSp>
      <p:grpSp>
        <p:nvGrpSpPr>
          <p:cNvPr id="1047" name="Grupo 1046">
            <a:extLst>
              <a:ext uri="{FF2B5EF4-FFF2-40B4-BE49-F238E27FC236}">
                <a16:creationId xmlns:a16="http://schemas.microsoft.com/office/drawing/2014/main" id="{F92B6EF4-038C-3F16-F8F2-25D0C6F9786A}"/>
              </a:ext>
            </a:extLst>
          </p:cNvPr>
          <p:cNvGrpSpPr/>
          <p:nvPr/>
        </p:nvGrpSpPr>
        <p:grpSpPr>
          <a:xfrm>
            <a:off x="2348681" y="1888962"/>
            <a:ext cx="1650277" cy="1648683"/>
            <a:chOff x="2388371" y="1928304"/>
            <a:chExt cx="1600354" cy="1598808"/>
          </a:xfrm>
        </p:grpSpPr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006B5ED-2CC3-F15E-B639-F746868155C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2389145" y="1927531"/>
              <a:ext cx="1598808" cy="1600353"/>
            </a:xfrm>
            <a:custGeom>
              <a:avLst/>
              <a:gdLst>
                <a:gd name="T0" fmla="*/ 701 w 1401"/>
                <a:gd name="T1" fmla="*/ 0 h 1400"/>
                <a:gd name="T2" fmla="*/ 0 w 1401"/>
                <a:gd name="T3" fmla="*/ 700 h 1400"/>
                <a:gd name="T4" fmla="*/ 29 w 1401"/>
                <a:gd name="T5" fmla="*/ 899 h 1400"/>
                <a:gd name="T6" fmla="*/ 59 w 1401"/>
                <a:gd name="T7" fmla="*/ 755 h 1400"/>
                <a:gd name="T8" fmla="*/ 57 w 1401"/>
                <a:gd name="T9" fmla="*/ 700 h 1400"/>
                <a:gd name="T10" fmla="*/ 701 w 1401"/>
                <a:gd name="T11" fmla="*/ 56 h 1400"/>
                <a:gd name="T12" fmla="*/ 1344 w 1401"/>
                <a:gd name="T13" fmla="*/ 700 h 1400"/>
                <a:gd name="T14" fmla="*/ 701 w 1401"/>
                <a:gd name="T15" fmla="*/ 1344 h 1400"/>
                <a:gd name="T16" fmla="*/ 107 w 1401"/>
                <a:gd name="T17" fmla="*/ 950 h 1400"/>
                <a:gd name="T18" fmla="*/ 77 w 1401"/>
                <a:gd name="T19" fmla="*/ 1019 h 1400"/>
                <a:gd name="T20" fmla="*/ 701 w 1401"/>
                <a:gd name="T21" fmla="*/ 1400 h 1400"/>
                <a:gd name="T22" fmla="*/ 1401 w 1401"/>
                <a:gd name="T23" fmla="*/ 700 h 1400"/>
                <a:gd name="T24" fmla="*/ 701 w 1401"/>
                <a:gd name="T25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1400">
                  <a:moveTo>
                    <a:pt x="701" y="0"/>
                  </a:moveTo>
                  <a:cubicBezTo>
                    <a:pt x="314" y="0"/>
                    <a:pt x="0" y="314"/>
                    <a:pt x="0" y="700"/>
                  </a:cubicBezTo>
                  <a:cubicBezTo>
                    <a:pt x="0" y="769"/>
                    <a:pt x="10" y="836"/>
                    <a:pt x="29" y="899"/>
                  </a:cubicBezTo>
                  <a:cubicBezTo>
                    <a:pt x="44" y="853"/>
                    <a:pt x="55" y="805"/>
                    <a:pt x="59" y="755"/>
                  </a:cubicBezTo>
                  <a:cubicBezTo>
                    <a:pt x="57" y="737"/>
                    <a:pt x="57" y="719"/>
                    <a:pt x="57" y="700"/>
                  </a:cubicBezTo>
                  <a:cubicBezTo>
                    <a:pt x="57" y="345"/>
                    <a:pt x="345" y="56"/>
                    <a:pt x="701" y="56"/>
                  </a:cubicBezTo>
                  <a:cubicBezTo>
                    <a:pt x="1056" y="56"/>
                    <a:pt x="1344" y="345"/>
                    <a:pt x="1344" y="700"/>
                  </a:cubicBezTo>
                  <a:cubicBezTo>
                    <a:pt x="1344" y="1055"/>
                    <a:pt x="1056" y="1344"/>
                    <a:pt x="701" y="1344"/>
                  </a:cubicBezTo>
                  <a:cubicBezTo>
                    <a:pt x="434" y="1344"/>
                    <a:pt x="205" y="1181"/>
                    <a:pt x="107" y="950"/>
                  </a:cubicBezTo>
                  <a:cubicBezTo>
                    <a:pt x="98" y="973"/>
                    <a:pt x="88" y="997"/>
                    <a:pt x="77" y="1019"/>
                  </a:cubicBezTo>
                  <a:cubicBezTo>
                    <a:pt x="193" y="1245"/>
                    <a:pt x="429" y="1400"/>
                    <a:pt x="701" y="1400"/>
                  </a:cubicBezTo>
                  <a:cubicBezTo>
                    <a:pt x="1087" y="1400"/>
                    <a:pt x="1401" y="1086"/>
                    <a:pt x="1401" y="700"/>
                  </a:cubicBezTo>
                  <a:cubicBezTo>
                    <a:pt x="1401" y="314"/>
                    <a:pt x="1087" y="0"/>
                    <a:pt x="701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24" name="Freeform 10">
              <a:extLst>
                <a:ext uri="{FF2B5EF4-FFF2-40B4-BE49-F238E27FC236}">
                  <a16:creationId xmlns:a16="http://schemas.microsoft.com/office/drawing/2014/main" id="{B5EE0EC0-556A-A83B-DEFD-04B09908F1B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2389144" y="1927531"/>
              <a:ext cx="1598808" cy="1600353"/>
            </a:xfrm>
            <a:custGeom>
              <a:avLst/>
              <a:gdLst>
                <a:gd name="T0" fmla="*/ 701 w 1401"/>
                <a:gd name="T1" fmla="*/ 0 h 1400"/>
                <a:gd name="T2" fmla="*/ 0 w 1401"/>
                <a:gd name="T3" fmla="*/ 700 h 1400"/>
                <a:gd name="T4" fmla="*/ 29 w 1401"/>
                <a:gd name="T5" fmla="*/ 899 h 1400"/>
                <a:gd name="T6" fmla="*/ 59 w 1401"/>
                <a:gd name="T7" fmla="*/ 755 h 1400"/>
                <a:gd name="T8" fmla="*/ 57 w 1401"/>
                <a:gd name="T9" fmla="*/ 700 h 1400"/>
                <a:gd name="T10" fmla="*/ 701 w 1401"/>
                <a:gd name="T11" fmla="*/ 56 h 1400"/>
                <a:gd name="T12" fmla="*/ 1344 w 1401"/>
                <a:gd name="T13" fmla="*/ 700 h 1400"/>
                <a:gd name="T14" fmla="*/ 701 w 1401"/>
                <a:gd name="T15" fmla="*/ 1344 h 1400"/>
                <a:gd name="T16" fmla="*/ 107 w 1401"/>
                <a:gd name="T17" fmla="*/ 950 h 1400"/>
                <a:gd name="T18" fmla="*/ 77 w 1401"/>
                <a:gd name="T19" fmla="*/ 1019 h 1400"/>
                <a:gd name="T20" fmla="*/ 701 w 1401"/>
                <a:gd name="T21" fmla="*/ 1400 h 1400"/>
                <a:gd name="T22" fmla="*/ 1401 w 1401"/>
                <a:gd name="T23" fmla="*/ 700 h 1400"/>
                <a:gd name="T24" fmla="*/ 701 w 1401"/>
                <a:gd name="T25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1400">
                  <a:moveTo>
                    <a:pt x="701" y="0"/>
                  </a:moveTo>
                  <a:cubicBezTo>
                    <a:pt x="314" y="0"/>
                    <a:pt x="0" y="314"/>
                    <a:pt x="0" y="700"/>
                  </a:cubicBezTo>
                  <a:cubicBezTo>
                    <a:pt x="0" y="769"/>
                    <a:pt x="10" y="836"/>
                    <a:pt x="29" y="899"/>
                  </a:cubicBezTo>
                  <a:cubicBezTo>
                    <a:pt x="44" y="853"/>
                    <a:pt x="55" y="805"/>
                    <a:pt x="59" y="755"/>
                  </a:cubicBezTo>
                  <a:cubicBezTo>
                    <a:pt x="57" y="737"/>
                    <a:pt x="57" y="719"/>
                    <a:pt x="57" y="700"/>
                  </a:cubicBezTo>
                  <a:cubicBezTo>
                    <a:pt x="57" y="345"/>
                    <a:pt x="345" y="56"/>
                    <a:pt x="701" y="56"/>
                  </a:cubicBezTo>
                  <a:cubicBezTo>
                    <a:pt x="1056" y="56"/>
                    <a:pt x="1344" y="345"/>
                    <a:pt x="1344" y="700"/>
                  </a:cubicBezTo>
                  <a:cubicBezTo>
                    <a:pt x="1344" y="1055"/>
                    <a:pt x="1056" y="1344"/>
                    <a:pt x="701" y="1344"/>
                  </a:cubicBezTo>
                  <a:cubicBezTo>
                    <a:pt x="434" y="1344"/>
                    <a:pt x="205" y="1181"/>
                    <a:pt x="107" y="950"/>
                  </a:cubicBezTo>
                  <a:cubicBezTo>
                    <a:pt x="98" y="973"/>
                    <a:pt x="88" y="997"/>
                    <a:pt x="77" y="1019"/>
                  </a:cubicBezTo>
                  <a:cubicBezTo>
                    <a:pt x="193" y="1245"/>
                    <a:pt x="429" y="1400"/>
                    <a:pt x="701" y="1400"/>
                  </a:cubicBezTo>
                  <a:cubicBezTo>
                    <a:pt x="1087" y="1400"/>
                    <a:pt x="1401" y="1086"/>
                    <a:pt x="1401" y="700"/>
                  </a:cubicBezTo>
                  <a:cubicBezTo>
                    <a:pt x="1401" y="314"/>
                    <a:pt x="1087" y="0"/>
                    <a:pt x="701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pic>
          <p:nvPicPr>
            <p:cNvPr id="28" name="Picture 10">
              <a:extLst>
                <a:ext uri="{FF2B5EF4-FFF2-40B4-BE49-F238E27FC236}">
                  <a16:creationId xmlns:a16="http://schemas.microsoft.com/office/drawing/2014/main" id="{876A9AB8-A4E5-A8CE-68F1-8C7F783441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513547" y="2052707"/>
              <a:ext cx="1350000" cy="1350000"/>
            </a:xfrm>
            <a:prstGeom prst="ellipse">
              <a:avLst/>
            </a:prstGeom>
            <a:grpFill/>
            <a:ln w="31433">
              <a:solidFill>
                <a:srgbClr val="2E3558"/>
              </a:solidFill>
            </a:ln>
          </p:spPr>
        </p:pic>
      </p:grpSp>
      <p:grpSp>
        <p:nvGrpSpPr>
          <p:cNvPr id="1049" name="Grupo 1048">
            <a:extLst>
              <a:ext uri="{FF2B5EF4-FFF2-40B4-BE49-F238E27FC236}">
                <a16:creationId xmlns:a16="http://schemas.microsoft.com/office/drawing/2014/main" id="{5B107B86-0174-C930-5B12-C6BA90AE4501}"/>
              </a:ext>
            </a:extLst>
          </p:cNvPr>
          <p:cNvGrpSpPr/>
          <p:nvPr/>
        </p:nvGrpSpPr>
        <p:grpSpPr>
          <a:xfrm>
            <a:off x="4748796" y="4213919"/>
            <a:ext cx="1650276" cy="1648683"/>
            <a:chOff x="4693626" y="4182928"/>
            <a:chExt cx="1600353" cy="1598808"/>
          </a:xfrm>
        </p:grpSpPr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62F48B06-6083-787B-8790-1BD3F377F0F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4694399" y="4182155"/>
              <a:ext cx="1598808" cy="1600353"/>
            </a:xfrm>
            <a:custGeom>
              <a:avLst/>
              <a:gdLst>
                <a:gd name="T0" fmla="*/ 701 w 1401"/>
                <a:gd name="T1" fmla="*/ 0 h 1400"/>
                <a:gd name="T2" fmla="*/ 0 w 1401"/>
                <a:gd name="T3" fmla="*/ 700 h 1400"/>
                <a:gd name="T4" fmla="*/ 29 w 1401"/>
                <a:gd name="T5" fmla="*/ 899 h 1400"/>
                <a:gd name="T6" fmla="*/ 59 w 1401"/>
                <a:gd name="T7" fmla="*/ 755 h 1400"/>
                <a:gd name="T8" fmla="*/ 57 w 1401"/>
                <a:gd name="T9" fmla="*/ 700 h 1400"/>
                <a:gd name="T10" fmla="*/ 701 w 1401"/>
                <a:gd name="T11" fmla="*/ 56 h 1400"/>
                <a:gd name="T12" fmla="*/ 1344 w 1401"/>
                <a:gd name="T13" fmla="*/ 700 h 1400"/>
                <a:gd name="T14" fmla="*/ 701 w 1401"/>
                <a:gd name="T15" fmla="*/ 1344 h 1400"/>
                <a:gd name="T16" fmla="*/ 107 w 1401"/>
                <a:gd name="T17" fmla="*/ 950 h 1400"/>
                <a:gd name="T18" fmla="*/ 77 w 1401"/>
                <a:gd name="T19" fmla="*/ 1019 h 1400"/>
                <a:gd name="T20" fmla="*/ 701 w 1401"/>
                <a:gd name="T21" fmla="*/ 1400 h 1400"/>
                <a:gd name="T22" fmla="*/ 1401 w 1401"/>
                <a:gd name="T23" fmla="*/ 700 h 1400"/>
                <a:gd name="T24" fmla="*/ 701 w 1401"/>
                <a:gd name="T25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1400">
                  <a:moveTo>
                    <a:pt x="701" y="0"/>
                  </a:moveTo>
                  <a:cubicBezTo>
                    <a:pt x="314" y="0"/>
                    <a:pt x="0" y="314"/>
                    <a:pt x="0" y="700"/>
                  </a:cubicBezTo>
                  <a:cubicBezTo>
                    <a:pt x="0" y="769"/>
                    <a:pt x="10" y="836"/>
                    <a:pt x="29" y="899"/>
                  </a:cubicBezTo>
                  <a:cubicBezTo>
                    <a:pt x="44" y="853"/>
                    <a:pt x="55" y="805"/>
                    <a:pt x="59" y="755"/>
                  </a:cubicBezTo>
                  <a:cubicBezTo>
                    <a:pt x="57" y="737"/>
                    <a:pt x="57" y="719"/>
                    <a:pt x="57" y="700"/>
                  </a:cubicBezTo>
                  <a:cubicBezTo>
                    <a:pt x="57" y="345"/>
                    <a:pt x="345" y="56"/>
                    <a:pt x="701" y="56"/>
                  </a:cubicBezTo>
                  <a:cubicBezTo>
                    <a:pt x="1056" y="56"/>
                    <a:pt x="1344" y="345"/>
                    <a:pt x="1344" y="700"/>
                  </a:cubicBezTo>
                  <a:cubicBezTo>
                    <a:pt x="1344" y="1055"/>
                    <a:pt x="1056" y="1344"/>
                    <a:pt x="701" y="1344"/>
                  </a:cubicBezTo>
                  <a:cubicBezTo>
                    <a:pt x="434" y="1344"/>
                    <a:pt x="205" y="1181"/>
                    <a:pt x="107" y="950"/>
                  </a:cubicBezTo>
                  <a:cubicBezTo>
                    <a:pt x="98" y="973"/>
                    <a:pt x="88" y="997"/>
                    <a:pt x="77" y="1019"/>
                  </a:cubicBezTo>
                  <a:cubicBezTo>
                    <a:pt x="193" y="1245"/>
                    <a:pt x="429" y="1400"/>
                    <a:pt x="701" y="1400"/>
                  </a:cubicBezTo>
                  <a:cubicBezTo>
                    <a:pt x="1087" y="1400"/>
                    <a:pt x="1401" y="1086"/>
                    <a:pt x="1401" y="700"/>
                  </a:cubicBezTo>
                  <a:cubicBezTo>
                    <a:pt x="1401" y="314"/>
                    <a:pt x="1087" y="0"/>
                    <a:pt x="701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pic>
          <p:nvPicPr>
            <p:cNvPr id="30" name="Picture 4">
              <a:extLst>
                <a:ext uri="{FF2B5EF4-FFF2-40B4-BE49-F238E27FC236}">
                  <a16:creationId xmlns:a16="http://schemas.microsoft.com/office/drawing/2014/main" id="{518F6FBD-843B-73DB-B52C-1474410474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" r="47"/>
            <a:stretch/>
          </p:blipFill>
          <p:spPr bwMode="auto">
            <a:xfrm>
              <a:off x="4833775" y="4310210"/>
              <a:ext cx="1342974" cy="1344243"/>
            </a:xfrm>
            <a:prstGeom prst="ellipse">
              <a:avLst/>
            </a:prstGeom>
            <a:grpFill/>
            <a:ln w="31433">
              <a:solidFill>
                <a:srgbClr val="2E3558"/>
              </a:solidFill>
            </a:ln>
          </p:spPr>
        </p:pic>
      </p:grp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789AA32B-6281-61F9-733C-56DC192B4418}"/>
              </a:ext>
            </a:extLst>
          </p:cNvPr>
          <p:cNvCxnSpPr/>
          <p:nvPr/>
        </p:nvCxnSpPr>
        <p:spPr>
          <a:xfrm flipH="1">
            <a:off x="10959152" y="6493005"/>
            <a:ext cx="1232848" cy="0"/>
          </a:xfrm>
          <a:prstGeom prst="line">
            <a:avLst/>
          </a:prstGeom>
          <a:ln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08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0"/>
            <a:ext cx="2006221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 rot="16200000">
            <a:off x="-1522557" y="2693133"/>
            <a:ext cx="5051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Encuesta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0" y="5773003"/>
            <a:ext cx="20062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n-US" sz="1000" b="1" smtClean="0">
                <a:solidFill>
                  <a:srgbClr val="292929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pPr algn="ctr"/>
              <a:t>4</a:t>
            </a:fld>
            <a:endParaRPr lang="en-US" sz="1000" b="1" dirty="0">
              <a:solidFill>
                <a:srgbClr val="292929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10959152" y="6493005"/>
            <a:ext cx="1232848" cy="0"/>
          </a:xfrm>
          <a:prstGeom prst="line">
            <a:avLst/>
          </a:prstGeom>
          <a:ln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2232210" y="556874"/>
            <a:ext cx="6802608" cy="1162743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Tenemos ya muchos participantes y nos gustaría contar también con el resto que estáis en la sala y que no habéis podido participar aún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D18825E8-6D56-4F45-ABDC-26D645CE51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6" y="5983529"/>
            <a:ext cx="778089" cy="7780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650DEB7C-30F7-4D67-9B02-3F3FD76344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3" y="214270"/>
            <a:ext cx="859799" cy="21882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D6D0F2FB-9557-1B77-21E4-6309035AD5D1}"/>
              </a:ext>
            </a:extLst>
          </p:cNvPr>
          <p:cNvSpPr/>
          <p:nvPr/>
        </p:nvSpPr>
        <p:spPr>
          <a:xfrm>
            <a:off x="2220177" y="1937079"/>
            <a:ext cx="4926580" cy="4575494"/>
          </a:xfrm>
          <a:prstGeom prst="rect">
            <a:avLst/>
          </a:prstGeom>
          <a:solidFill>
            <a:schemeClr val="bg1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0" tIns="36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t">
              <a:spcBef>
                <a:spcPts val="600"/>
              </a:spcBef>
            </a:pP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Participar es muy fácil: solo tenéis acceder al código QR o entrar en </a:t>
            </a: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https://lnkd.in/dKJn7pHy</a:t>
            </a: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contestar.</a:t>
            </a:r>
          </a:p>
          <a:p>
            <a:pPr fontAlgn="t">
              <a:spcBef>
                <a:spcPts val="600"/>
              </a:spcBef>
            </a:pPr>
            <a:endParaRPr lang="es-ES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>
              <a:spcBef>
                <a:spcPts val="600"/>
              </a:spcBef>
            </a:pP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Solo os llevará entre 7 y 8’.</a:t>
            </a:r>
          </a:p>
          <a:p>
            <a:pPr fontAlgn="t">
              <a:spcBef>
                <a:spcPts val="600"/>
              </a:spcBef>
            </a:pPr>
            <a:endParaRPr lang="es-ES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>
              <a:spcBef>
                <a:spcPts val="600"/>
              </a:spcBef>
            </a:pP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cambio tendréis una copia del informe final…</a:t>
            </a:r>
          </a:p>
          <a:p>
            <a:pPr fontAlgn="t">
              <a:spcBef>
                <a:spcPts val="600"/>
              </a:spcBef>
            </a:pP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y, lo que es más importante, estaréis ayudado a vuestros colegas a entender mejor cuál es el estado del arte de la digitalización de la función de Compras en España</a:t>
            </a:r>
          </a:p>
          <a:p>
            <a:pPr fontAlgn="t">
              <a:spcBef>
                <a:spcPts val="600"/>
              </a:spcBef>
            </a:pPr>
            <a:endParaRPr lang="es-ES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>
              <a:spcBef>
                <a:spcPts val="600"/>
              </a:spcBef>
            </a:pPr>
            <a:r>
              <a:rPr lang="es-ES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´</a:t>
            </a:r>
          </a:p>
        </p:txBody>
      </p:sp>
      <p:pic>
        <p:nvPicPr>
          <p:cNvPr id="3" name="Imagen 2" descr="Código QR&#10;&#10;Descripción generada automáticamente">
            <a:extLst>
              <a:ext uri="{FF2B5EF4-FFF2-40B4-BE49-F238E27FC236}">
                <a16:creationId xmlns:a16="http://schemas.microsoft.com/office/drawing/2014/main" id="{9A3457E0-B09A-0889-13F4-EB9C2727A33D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0" t="8653" r="8002" b="9119"/>
          <a:stretch/>
        </p:blipFill>
        <p:spPr>
          <a:xfrm>
            <a:off x="7360713" y="1801968"/>
            <a:ext cx="4710539" cy="465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8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0"/>
            <a:ext cx="2006221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 rot="16200000">
            <a:off x="-1522557" y="2693133"/>
            <a:ext cx="5051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Principales conclusiones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0" y="5773003"/>
            <a:ext cx="20062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n-US" sz="1000" b="1" smtClean="0">
                <a:solidFill>
                  <a:srgbClr val="292929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pPr algn="ctr"/>
              <a:t>5</a:t>
            </a:fld>
            <a:endParaRPr lang="en-US" sz="1000" b="1" dirty="0">
              <a:solidFill>
                <a:srgbClr val="292929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10959152" y="6493005"/>
            <a:ext cx="1232848" cy="0"/>
          </a:xfrm>
          <a:prstGeom prst="line">
            <a:avLst/>
          </a:prstGeom>
          <a:ln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2232210" y="556874"/>
            <a:ext cx="6802608" cy="1162743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La función de Compras en España empieza a tener síntomas de madurez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D18825E8-6D56-4F45-ABDC-26D645CE51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6" y="5983529"/>
            <a:ext cx="778089" cy="7780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650DEB7C-30F7-4D67-9B02-3F3FD76344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3" y="214270"/>
            <a:ext cx="859799" cy="218825"/>
          </a:xfrm>
          <a:prstGeom prst="rect">
            <a:avLst/>
          </a:prstGeom>
        </p:spPr>
      </p:pic>
      <p:grpSp>
        <p:nvGrpSpPr>
          <p:cNvPr id="16" name="Grupo 15">
            <a:extLst>
              <a:ext uri="{FF2B5EF4-FFF2-40B4-BE49-F238E27FC236}">
                <a16:creationId xmlns:a16="http://schemas.microsoft.com/office/drawing/2014/main" id="{B37D2B2C-71E1-A6F4-074C-BEF19BC12415}"/>
              </a:ext>
            </a:extLst>
          </p:cNvPr>
          <p:cNvGrpSpPr/>
          <p:nvPr/>
        </p:nvGrpSpPr>
        <p:grpSpPr>
          <a:xfrm>
            <a:off x="2232214" y="2622299"/>
            <a:ext cx="1816771" cy="2278519"/>
            <a:chOff x="2232210" y="2165101"/>
            <a:chExt cx="1816771" cy="2278519"/>
          </a:xfrm>
        </p:grpSpPr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63FF8089-4B60-0914-D846-F06CFF2677B9}"/>
                </a:ext>
              </a:extLst>
            </p:cNvPr>
            <p:cNvGrpSpPr/>
            <p:nvPr/>
          </p:nvGrpSpPr>
          <p:grpSpPr>
            <a:xfrm>
              <a:off x="2343273" y="2165101"/>
              <a:ext cx="1594645" cy="1594645"/>
              <a:chOff x="2634916" y="2382253"/>
              <a:chExt cx="2129589" cy="2129589"/>
            </a:xfrm>
          </p:grpSpPr>
          <p:sp>
            <p:nvSpPr>
              <p:cNvPr id="2" name="Elipse 1">
                <a:extLst>
                  <a:ext uri="{FF2B5EF4-FFF2-40B4-BE49-F238E27FC236}">
                    <a16:creationId xmlns:a16="http://schemas.microsoft.com/office/drawing/2014/main" id="{B56D18ED-E252-1BE1-40D4-D36D7AE328BF}"/>
                  </a:ext>
                </a:extLst>
              </p:cNvPr>
              <p:cNvSpPr/>
              <p:nvPr/>
            </p:nvSpPr>
            <p:spPr>
              <a:xfrm>
                <a:off x="2634916" y="2382253"/>
                <a:ext cx="2129589" cy="212958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600">
                  <a:solidFill>
                    <a:srgbClr val="292929"/>
                  </a:solidFill>
                </a:endParaRPr>
              </a:p>
            </p:txBody>
          </p:sp>
          <p:sp>
            <p:nvSpPr>
              <p:cNvPr id="10" name="Elipse 9">
                <a:extLst>
                  <a:ext uri="{FF2B5EF4-FFF2-40B4-BE49-F238E27FC236}">
                    <a16:creationId xmlns:a16="http://schemas.microsoft.com/office/drawing/2014/main" id="{F3B9F0E1-EB7A-BC69-3779-5B421EA24879}"/>
                  </a:ext>
                </a:extLst>
              </p:cNvPr>
              <p:cNvSpPr/>
              <p:nvPr/>
            </p:nvSpPr>
            <p:spPr>
              <a:xfrm>
                <a:off x="2841458" y="2588795"/>
                <a:ext cx="1716505" cy="1716505"/>
              </a:xfrm>
              <a:prstGeom prst="ellips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rgbClr val="292929"/>
                    </a:solidFill>
                  </a:rPr>
                  <a:t>94%</a:t>
                </a:r>
              </a:p>
            </p:txBody>
          </p:sp>
        </p:grp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CC9DE1E3-388C-7418-6ECD-A41448DC203D}"/>
                </a:ext>
              </a:extLst>
            </p:cNvPr>
            <p:cNvSpPr txBox="1"/>
            <p:nvPr/>
          </p:nvSpPr>
          <p:spPr>
            <a:xfrm>
              <a:off x="2232210" y="3858845"/>
              <a:ext cx="18167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rgbClr val="29292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Alta penetración de </a:t>
              </a:r>
              <a:r>
                <a:rPr lang="es-ES" sz="1600" dirty="0" err="1">
                  <a:solidFill>
                    <a:srgbClr val="29292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ERPs</a:t>
              </a:r>
              <a:r>
                <a:rPr lang="es-ES" sz="1600" dirty="0">
                  <a:solidFill>
                    <a:srgbClr val="29292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1C85CEA3-63FF-5E4E-BA2A-60593F73DCDE}"/>
              </a:ext>
            </a:extLst>
          </p:cNvPr>
          <p:cNvGrpSpPr/>
          <p:nvPr/>
        </p:nvGrpSpPr>
        <p:grpSpPr>
          <a:xfrm>
            <a:off x="4489919" y="2622299"/>
            <a:ext cx="1816771" cy="2524741"/>
            <a:chOff x="2232210" y="2165101"/>
            <a:chExt cx="1816771" cy="2524741"/>
          </a:xfrm>
        </p:grpSpPr>
        <p:grpSp>
          <p:nvGrpSpPr>
            <p:cNvPr id="18" name="Grupo 17">
              <a:extLst>
                <a:ext uri="{FF2B5EF4-FFF2-40B4-BE49-F238E27FC236}">
                  <a16:creationId xmlns:a16="http://schemas.microsoft.com/office/drawing/2014/main" id="{A7E95C02-85CE-DCD7-E9D0-213B3A116F84}"/>
                </a:ext>
              </a:extLst>
            </p:cNvPr>
            <p:cNvGrpSpPr/>
            <p:nvPr/>
          </p:nvGrpSpPr>
          <p:grpSpPr>
            <a:xfrm>
              <a:off x="2343273" y="2165101"/>
              <a:ext cx="1594645" cy="1594645"/>
              <a:chOff x="2634916" y="2382253"/>
              <a:chExt cx="2129589" cy="2129589"/>
            </a:xfrm>
          </p:grpSpPr>
          <p:sp>
            <p:nvSpPr>
              <p:cNvPr id="20" name="Elipse 19">
                <a:extLst>
                  <a:ext uri="{FF2B5EF4-FFF2-40B4-BE49-F238E27FC236}">
                    <a16:creationId xmlns:a16="http://schemas.microsoft.com/office/drawing/2014/main" id="{FE6E8D88-7205-62B3-E273-1BF586E2DC49}"/>
                  </a:ext>
                </a:extLst>
              </p:cNvPr>
              <p:cNvSpPr/>
              <p:nvPr/>
            </p:nvSpPr>
            <p:spPr>
              <a:xfrm>
                <a:off x="2634916" y="2382253"/>
                <a:ext cx="2129589" cy="212958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600">
                  <a:solidFill>
                    <a:srgbClr val="292929"/>
                  </a:solidFill>
                </a:endParaRPr>
              </a:p>
            </p:txBody>
          </p:sp>
          <p:sp>
            <p:nvSpPr>
              <p:cNvPr id="22" name="Elipse 21">
                <a:extLst>
                  <a:ext uri="{FF2B5EF4-FFF2-40B4-BE49-F238E27FC236}">
                    <a16:creationId xmlns:a16="http://schemas.microsoft.com/office/drawing/2014/main" id="{24E79D14-8066-9D09-04F1-07E08577E5FB}"/>
                  </a:ext>
                </a:extLst>
              </p:cNvPr>
              <p:cNvSpPr/>
              <p:nvPr/>
            </p:nvSpPr>
            <p:spPr>
              <a:xfrm>
                <a:off x="2841458" y="2588795"/>
                <a:ext cx="1716505" cy="1716505"/>
              </a:xfrm>
              <a:prstGeom prst="ellips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rgbClr val="292929"/>
                    </a:solidFill>
                  </a:rPr>
                  <a:t>89%</a:t>
                </a:r>
              </a:p>
            </p:txBody>
          </p:sp>
        </p:grp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8839B9C0-10B2-1004-91F1-9C2901FE1C29}"/>
                </a:ext>
              </a:extLst>
            </p:cNvPr>
            <p:cNvSpPr txBox="1"/>
            <p:nvPr/>
          </p:nvSpPr>
          <p:spPr>
            <a:xfrm>
              <a:off x="2232210" y="3858845"/>
              <a:ext cx="181677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rgbClr val="29292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 de los que la mayoría son de mercado</a:t>
              </a: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EE137FDA-31F7-E459-9AB6-4AAC71A07E74}"/>
              </a:ext>
            </a:extLst>
          </p:cNvPr>
          <p:cNvGrpSpPr/>
          <p:nvPr/>
        </p:nvGrpSpPr>
        <p:grpSpPr>
          <a:xfrm>
            <a:off x="7132631" y="2622299"/>
            <a:ext cx="2398977" cy="2524741"/>
            <a:chOff x="2042760" y="2165101"/>
            <a:chExt cx="2398977" cy="2524741"/>
          </a:xfrm>
        </p:grpSpPr>
        <p:grpSp>
          <p:nvGrpSpPr>
            <p:cNvPr id="27" name="Grupo 26">
              <a:extLst>
                <a:ext uri="{FF2B5EF4-FFF2-40B4-BE49-F238E27FC236}">
                  <a16:creationId xmlns:a16="http://schemas.microsoft.com/office/drawing/2014/main" id="{5B979E1D-DB89-79F1-C40D-5646ECDF8E6A}"/>
                </a:ext>
              </a:extLst>
            </p:cNvPr>
            <p:cNvGrpSpPr/>
            <p:nvPr/>
          </p:nvGrpSpPr>
          <p:grpSpPr>
            <a:xfrm>
              <a:off x="2343273" y="2165101"/>
              <a:ext cx="1594645" cy="1594645"/>
              <a:chOff x="2634916" y="2382253"/>
              <a:chExt cx="2129589" cy="2129589"/>
            </a:xfrm>
          </p:grpSpPr>
          <p:sp>
            <p:nvSpPr>
              <p:cNvPr id="29" name="Elipse 28">
                <a:extLst>
                  <a:ext uri="{FF2B5EF4-FFF2-40B4-BE49-F238E27FC236}">
                    <a16:creationId xmlns:a16="http://schemas.microsoft.com/office/drawing/2014/main" id="{958A0B52-CC32-BEA1-FE8A-56D77519499D}"/>
                  </a:ext>
                </a:extLst>
              </p:cNvPr>
              <p:cNvSpPr/>
              <p:nvPr/>
            </p:nvSpPr>
            <p:spPr>
              <a:xfrm>
                <a:off x="2634916" y="2382253"/>
                <a:ext cx="2129589" cy="2129589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600">
                  <a:solidFill>
                    <a:srgbClr val="292929"/>
                  </a:solidFill>
                </a:endParaRPr>
              </a:p>
            </p:txBody>
          </p:sp>
          <p:sp>
            <p:nvSpPr>
              <p:cNvPr id="30" name="Elipse 29">
                <a:extLst>
                  <a:ext uri="{FF2B5EF4-FFF2-40B4-BE49-F238E27FC236}">
                    <a16:creationId xmlns:a16="http://schemas.microsoft.com/office/drawing/2014/main" id="{3C7690D1-25AF-0C7A-1CE0-583CC75AEE00}"/>
                  </a:ext>
                </a:extLst>
              </p:cNvPr>
              <p:cNvSpPr/>
              <p:nvPr/>
            </p:nvSpPr>
            <p:spPr>
              <a:xfrm>
                <a:off x="2841458" y="2588795"/>
                <a:ext cx="1716505" cy="1716505"/>
              </a:xfrm>
              <a:prstGeom prst="ellipse">
                <a:avLst/>
              </a:prstGeom>
              <a:solidFill>
                <a:schemeClr val="accent2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rgbClr val="292929"/>
                    </a:solidFill>
                  </a:rPr>
                  <a:t>73%</a:t>
                </a:r>
              </a:p>
            </p:txBody>
          </p:sp>
        </p:grp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C37983CB-E25E-FFB5-04B9-C749798EDBEB}"/>
                </a:ext>
              </a:extLst>
            </p:cNvPr>
            <p:cNvSpPr txBox="1"/>
            <p:nvPr/>
          </p:nvSpPr>
          <p:spPr>
            <a:xfrm>
              <a:off x="2042760" y="3858845"/>
              <a:ext cx="23989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rgbClr val="29292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Significativa penetración de la gestión por categorías…</a:t>
              </a: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32151107-7463-BF0B-A479-A083CF6458B5}"/>
              </a:ext>
            </a:extLst>
          </p:cNvPr>
          <p:cNvGrpSpPr/>
          <p:nvPr/>
        </p:nvGrpSpPr>
        <p:grpSpPr>
          <a:xfrm>
            <a:off x="9467210" y="2622299"/>
            <a:ext cx="2223240" cy="2524741"/>
            <a:chOff x="9082206" y="2654382"/>
            <a:chExt cx="2223240" cy="2524741"/>
          </a:xfrm>
        </p:grpSpPr>
        <p:grpSp>
          <p:nvGrpSpPr>
            <p:cNvPr id="32" name="Grupo 31">
              <a:extLst>
                <a:ext uri="{FF2B5EF4-FFF2-40B4-BE49-F238E27FC236}">
                  <a16:creationId xmlns:a16="http://schemas.microsoft.com/office/drawing/2014/main" id="{EE0742AC-499E-B8D9-CDD5-D89DDEE81718}"/>
                </a:ext>
              </a:extLst>
            </p:cNvPr>
            <p:cNvGrpSpPr/>
            <p:nvPr/>
          </p:nvGrpSpPr>
          <p:grpSpPr>
            <a:xfrm>
              <a:off x="9396504" y="2654382"/>
              <a:ext cx="1594645" cy="1594645"/>
              <a:chOff x="2634916" y="2382253"/>
              <a:chExt cx="2129589" cy="2129589"/>
            </a:xfrm>
          </p:grpSpPr>
          <p:sp>
            <p:nvSpPr>
              <p:cNvPr id="34" name="Elipse 33">
                <a:extLst>
                  <a:ext uri="{FF2B5EF4-FFF2-40B4-BE49-F238E27FC236}">
                    <a16:creationId xmlns:a16="http://schemas.microsoft.com/office/drawing/2014/main" id="{CA5AA6C5-1333-2D64-BA01-D779623551CE}"/>
                  </a:ext>
                </a:extLst>
              </p:cNvPr>
              <p:cNvSpPr/>
              <p:nvPr/>
            </p:nvSpPr>
            <p:spPr>
              <a:xfrm>
                <a:off x="2634916" y="2382253"/>
                <a:ext cx="2129589" cy="2129589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600">
                  <a:solidFill>
                    <a:srgbClr val="292929"/>
                  </a:solidFill>
                </a:endParaRPr>
              </a:p>
            </p:txBody>
          </p:sp>
          <p:sp>
            <p:nvSpPr>
              <p:cNvPr id="35" name="Elipse 34">
                <a:extLst>
                  <a:ext uri="{FF2B5EF4-FFF2-40B4-BE49-F238E27FC236}">
                    <a16:creationId xmlns:a16="http://schemas.microsoft.com/office/drawing/2014/main" id="{6BCC201B-9399-FA9F-9778-EBBB68A5260A}"/>
                  </a:ext>
                </a:extLst>
              </p:cNvPr>
              <p:cNvSpPr/>
              <p:nvPr/>
            </p:nvSpPr>
            <p:spPr>
              <a:xfrm>
                <a:off x="2841457" y="2588795"/>
                <a:ext cx="1716505" cy="1716505"/>
              </a:xfrm>
              <a:prstGeom prst="ellipse">
                <a:avLst/>
              </a:prstGeom>
              <a:solidFill>
                <a:schemeClr val="accent2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>
                    <a:solidFill>
                      <a:srgbClr val="292929"/>
                    </a:solidFill>
                  </a:rPr>
                  <a:t>85%</a:t>
                </a:r>
              </a:p>
            </p:txBody>
          </p:sp>
        </p:grpSp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id="{2EE08B1D-FA21-B1C9-5FE2-A26E14244C8E}"/>
                </a:ext>
              </a:extLst>
            </p:cNvPr>
            <p:cNvSpPr txBox="1"/>
            <p:nvPr/>
          </p:nvSpPr>
          <p:spPr>
            <a:xfrm>
              <a:off x="9082206" y="4348126"/>
              <a:ext cx="22232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rgbClr val="29292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 mayoritariamente separada de la gestión transaccional</a:t>
              </a:r>
            </a:p>
          </p:txBody>
        </p:sp>
      </p:grpSp>
      <p:sp>
        <p:nvSpPr>
          <p:cNvPr id="37" name="CuadroTexto 36">
            <a:extLst>
              <a:ext uri="{FF2B5EF4-FFF2-40B4-BE49-F238E27FC236}">
                <a16:creationId xmlns:a16="http://schemas.microsoft.com/office/drawing/2014/main" id="{349F0279-4AD9-E88B-3BD9-F36C2231E6B6}"/>
              </a:ext>
            </a:extLst>
          </p:cNvPr>
          <p:cNvSpPr txBox="1"/>
          <p:nvPr/>
        </p:nvSpPr>
        <p:spPr>
          <a:xfrm>
            <a:off x="2232206" y="1959294"/>
            <a:ext cx="34226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112D5A"/>
              </a:buClr>
            </a:pP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Penetración de </a:t>
            </a:r>
            <a:r>
              <a:rPr lang="es-ES" b="1" dirty="0" err="1">
                <a:solidFill>
                  <a:srgbClr val="2929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ERPs</a:t>
            </a:r>
            <a:endParaRPr lang="es-ES" b="1" dirty="0">
              <a:solidFill>
                <a:srgbClr val="29292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E7687E0E-0E38-80F4-8C0B-C64A70FE9F58}"/>
              </a:ext>
            </a:extLst>
          </p:cNvPr>
          <p:cNvSpPr txBox="1"/>
          <p:nvPr/>
        </p:nvSpPr>
        <p:spPr>
          <a:xfrm>
            <a:off x="7161145" y="1967313"/>
            <a:ext cx="47196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112D5A"/>
              </a:buClr>
            </a:pP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Gestión por categorías vs. transaccional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B3FABC6-DEEF-2220-EFA1-8E6F2C442A9A}"/>
              </a:ext>
            </a:extLst>
          </p:cNvPr>
          <p:cNvSpPr/>
          <p:nvPr/>
        </p:nvSpPr>
        <p:spPr>
          <a:xfrm>
            <a:off x="9540874" y="587754"/>
            <a:ext cx="2289744" cy="11318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4117706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0"/>
            <a:ext cx="2006221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 rot="16200000">
            <a:off x="-1522557" y="2693133"/>
            <a:ext cx="5051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Principales conclusiones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0" y="5773003"/>
            <a:ext cx="20062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n-US" sz="1000" b="1" smtClean="0">
                <a:solidFill>
                  <a:srgbClr val="292929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pPr algn="ctr"/>
              <a:t>6</a:t>
            </a:fld>
            <a:endParaRPr lang="en-US" sz="1000" b="1" dirty="0">
              <a:solidFill>
                <a:srgbClr val="292929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232210" y="556874"/>
            <a:ext cx="6802608" cy="1162743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Sin embargo la digitalización, y la modernización en general, no acaban de recibir la atención que requieren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D18825E8-6D56-4F45-ABDC-26D645CE51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6" y="5983529"/>
            <a:ext cx="778089" cy="7780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650DEB7C-30F7-4D67-9B02-3F3FD76344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3" y="214270"/>
            <a:ext cx="859799" cy="21882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553F8635-06A7-D21B-D9DD-521CFF6C15F6}"/>
              </a:ext>
            </a:extLst>
          </p:cNvPr>
          <p:cNvGrpSpPr/>
          <p:nvPr/>
        </p:nvGrpSpPr>
        <p:grpSpPr>
          <a:xfrm>
            <a:off x="2680162" y="2526045"/>
            <a:ext cx="1594645" cy="1594645"/>
            <a:chOff x="2634916" y="2382253"/>
            <a:chExt cx="2129589" cy="2129589"/>
          </a:xfrm>
          <a:solidFill>
            <a:srgbClr val="FF0000"/>
          </a:solidFill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4DB399C3-D4D0-BA96-514C-2EF733BCE761}"/>
                </a:ext>
              </a:extLst>
            </p:cNvPr>
            <p:cNvSpPr/>
            <p:nvPr/>
          </p:nvSpPr>
          <p:spPr>
            <a:xfrm>
              <a:off x="2634916" y="2382253"/>
              <a:ext cx="2129589" cy="21295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9E807B32-782F-C06F-DEB9-C106A0A3C69F}"/>
                </a:ext>
              </a:extLst>
            </p:cNvPr>
            <p:cNvSpPr/>
            <p:nvPr/>
          </p:nvSpPr>
          <p:spPr>
            <a:xfrm>
              <a:off x="2841458" y="2588795"/>
              <a:ext cx="1716505" cy="1716505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43%</a:t>
              </a:r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7626C7D6-2119-BCC2-E39C-46FC3606921E}"/>
              </a:ext>
            </a:extLst>
          </p:cNvPr>
          <p:cNvSpPr txBox="1"/>
          <p:nvPr/>
        </p:nvSpPr>
        <p:spPr>
          <a:xfrm>
            <a:off x="2278484" y="4171661"/>
            <a:ext cx="24692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Muchas empresas no tienen ni departamentos ni personas dedicadas a digitalizar o a mejorar la función de Compras en general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AFC5DD7B-33E1-7FEF-8FD1-A82BDBEFD322}"/>
              </a:ext>
            </a:extLst>
          </p:cNvPr>
          <p:cNvGrpSpPr/>
          <p:nvPr/>
        </p:nvGrpSpPr>
        <p:grpSpPr>
          <a:xfrm>
            <a:off x="5038352" y="2526045"/>
            <a:ext cx="1594645" cy="1594645"/>
            <a:chOff x="2634916" y="2382253"/>
            <a:chExt cx="2129589" cy="2129589"/>
          </a:xfrm>
          <a:solidFill>
            <a:srgbClr val="FF0000"/>
          </a:solidFill>
        </p:grpSpPr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737EF26C-8018-2B71-0F29-8DF1E6AA374E}"/>
                </a:ext>
              </a:extLst>
            </p:cNvPr>
            <p:cNvSpPr/>
            <p:nvPr/>
          </p:nvSpPr>
          <p:spPr>
            <a:xfrm>
              <a:off x="2634916" y="2382253"/>
              <a:ext cx="2129589" cy="21295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97039204-5644-F309-237A-7A044428179E}"/>
                </a:ext>
              </a:extLst>
            </p:cNvPr>
            <p:cNvSpPr/>
            <p:nvPr/>
          </p:nvSpPr>
          <p:spPr>
            <a:xfrm>
              <a:off x="2841458" y="2588795"/>
              <a:ext cx="1716505" cy="1716505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59%</a:t>
              </a:r>
            </a:p>
          </p:txBody>
        </p:sp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2ACEBB8-8BE8-597B-B07A-E09AD8702CD8}"/>
              </a:ext>
            </a:extLst>
          </p:cNvPr>
          <p:cNvSpPr txBox="1"/>
          <p:nvPr/>
        </p:nvSpPr>
        <p:spPr>
          <a:xfrm>
            <a:off x="4639444" y="4171661"/>
            <a:ext cx="24692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 afecta particularmente a las empresas de menos de 100 </a:t>
            </a:r>
            <a:r>
              <a:rPr lang="es-ES" sz="1600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€ de facturación…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48260DD3-5F8B-737D-55C6-5E6D960736A0}"/>
              </a:ext>
            </a:extLst>
          </p:cNvPr>
          <p:cNvGrpSpPr/>
          <p:nvPr/>
        </p:nvGrpSpPr>
        <p:grpSpPr>
          <a:xfrm>
            <a:off x="7396542" y="2526045"/>
            <a:ext cx="1594645" cy="1594645"/>
            <a:chOff x="2634916" y="2382253"/>
            <a:chExt cx="2129589" cy="2129589"/>
          </a:xfrm>
          <a:solidFill>
            <a:srgbClr val="FF0000"/>
          </a:solidFill>
        </p:grpSpPr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D9566689-611F-B443-47D3-ABF12889FFC5}"/>
                </a:ext>
              </a:extLst>
            </p:cNvPr>
            <p:cNvSpPr/>
            <p:nvPr/>
          </p:nvSpPr>
          <p:spPr>
            <a:xfrm>
              <a:off x="2634916" y="2382253"/>
              <a:ext cx="2129589" cy="21295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27" name="Elipse 26">
              <a:extLst>
                <a:ext uri="{FF2B5EF4-FFF2-40B4-BE49-F238E27FC236}">
                  <a16:creationId xmlns:a16="http://schemas.microsoft.com/office/drawing/2014/main" id="{EA323D59-85A2-C238-AE07-8B76D614BDDE}"/>
                </a:ext>
              </a:extLst>
            </p:cNvPr>
            <p:cNvSpPr/>
            <p:nvPr/>
          </p:nvSpPr>
          <p:spPr>
            <a:xfrm>
              <a:off x="2841458" y="2588795"/>
              <a:ext cx="1716505" cy="1716505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46%</a:t>
              </a:r>
            </a:p>
          </p:txBody>
        </p:sp>
      </p:grp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231ED8B-3F90-AA32-8D1F-AD3A57BDF181}"/>
              </a:ext>
            </a:extLst>
          </p:cNvPr>
          <p:cNvSpPr txBox="1"/>
          <p:nvPr/>
        </p:nvSpPr>
        <p:spPr>
          <a:xfrm>
            <a:off x="7000404" y="4171661"/>
            <a:ext cx="2469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y es significativo en las que facturan entre 100 y 1.000 </a:t>
            </a:r>
            <a:r>
              <a:rPr lang="es-ES" sz="1600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€…</a:t>
            </a: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795A435-19BF-478F-DCED-370C80B5385F}"/>
              </a:ext>
            </a:extLst>
          </p:cNvPr>
          <p:cNvGrpSpPr/>
          <p:nvPr/>
        </p:nvGrpSpPr>
        <p:grpSpPr>
          <a:xfrm>
            <a:off x="9754731" y="2526045"/>
            <a:ext cx="1594645" cy="1594645"/>
            <a:chOff x="2634916" y="2382253"/>
            <a:chExt cx="2129589" cy="2129589"/>
          </a:xfrm>
          <a:solidFill>
            <a:srgbClr val="FF0000"/>
          </a:solidFill>
        </p:grpSpPr>
        <p:sp>
          <p:nvSpPr>
            <p:cNvPr id="31" name="Elipse 30">
              <a:extLst>
                <a:ext uri="{FF2B5EF4-FFF2-40B4-BE49-F238E27FC236}">
                  <a16:creationId xmlns:a16="http://schemas.microsoft.com/office/drawing/2014/main" id="{9331DD9C-86EB-AE9C-8F4A-89F15CAAF8A3}"/>
                </a:ext>
              </a:extLst>
            </p:cNvPr>
            <p:cNvSpPr/>
            <p:nvPr/>
          </p:nvSpPr>
          <p:spPr>
            <a:xfrm>
              <a:off x="2634916" y="2382253"/>
              <a:ext cx="2129589" cy="21295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32" name="Elipse 31">
              <a:extLst>
                <a:ext uri="{FF2B5EF4-FFF2-40B4-BE49-F238E27FC236}">
                  <a16:creationId xmlns:a16="http://schemas.microsoft.com/office/drawing/2014/main" id="{9847C657-606F-A134-59B4-355198E856EF}"/>
                </a:ext>
              </a:extLst>
            </p:cNvPr>
            <p:cNvSpPr/>
            <p:nvPr/>
          </p:nvSpPr>
          <p:spPr>
            <a:xfrm>
              <a:off x="2841458" y="2588795"/>
              <a:ext cx="1716505" cy="1716505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24%</a:t>
              </a: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758D831-253A-E1CE-ACC5-02D74210E3AC}"/>
              </a:ext>
            </a:extLst>
          </p:cNvPr>
          <p:cNvSpPr txBox="1"/>
          <p:nvPr/>
        </p:nvSpPr>
        <p:spPr>
          <a:xfrm>
            <a:off x="9361364" y="4171661"/>
            <a:ext cx="24692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y en cierta medida sorprendente en las grandes que facturan más de 1.000 </a:t>
            </a:r>
            <a:r>
              <a:rPr lang="es-ES" sz="1600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€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4647BAA7-FD52-2D93-8E94-8B0B38137252}"/>
              </a:ext>
            </a:extLst>
          </p:cNvPr>
          <p:cNvCxnSpPr/>
          <p:nvPr/>
        </p:nvCxnSpPr>
        <p:spPr>
          <a:xfrm flipH="1">
            <a:off x="10959152" y="6493005"/>
            <a:ext cx="1232848" cy="0"/>
          </a:xfrm>
          <a:prstGeom prst="line">
            <a:avLst/>
          </a:prstGeom>
          <a:ln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4C254DD2-525C-5BB5-61B5-10C77A58AF7B}"/>
              </a:ext>
            </a:extLst>
          </p:cNvPr>
          <p:cNvSpPr txBox="1"/>
          <p:nvPr/>
        </p:nvSpPr>
        <p:spPr>
          <a:xfrm>
            <a:off x="2228189" y="1967312"/>
            <a:ext cx="7866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112D5A"/>
              </a:buClr>
            </a:pP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Empresas sin departamento de mejora o digitalización de Compras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1C57E6B-4AA9-C51A-DC60-CA71E53DB6E2}"/>
              </a:ext>
            </a:extLst>
          </p:cNvPr>
          <p:cNvSpPr/>
          <p:nvPr/>
        </p:nvSpPr>
        <p:spPr>
          <a:xfrm>
            <a:off x="2228189" y="5777874"/>
            <a:ext cx="9652563" cy="703556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Esta situación se resuelve en parte con el apoyo de “</a:t>
            </a:r>
            <a:r>
              <a:rPr lang="es-ES" sz="2000" b="1" dirty="0" err="1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partners</a:t>
            </a: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” tecnológicos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17CEF43-C534-F8D6-DDC4-80CB8C296E3C}"/>
              </a:ext>
            </a:extLst>
          </p:cNvPr>
          <p:cNvSpPr/>
          <p:nvPr/>
        </p:nvSpPr>
        <p:spPr>
          <a:xfrm>
            <a:off x="9540874" y="587754"/>
            <a:ext cx="2289744" cy="11318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143469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0"/>
            <a:ext cx="2006221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 rot="16200000">
            <a:off x="-1522557" y="2693133"/>
            <a:ext cx="5051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Principales conclusiones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0" y="5773003"/>
            <a:ext cx="20062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n-US" sz="1000" b="1" smtClean="0">
                <a:solidFill>
                  <a:srgbClr val="292929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pPr algn="ctr"/>
              <a:t>7</a:t>
            </a:fld>
            <a:endParaRPr lang="en-US" sz="1000" b="1" dirty="0">
              <a:solidFill>
                <a:srgbClr val="292929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232210" y="556874"/>
            <a:ext cx="6802608" cy="1162743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La penetración de las herramientas digitales de compras es baja en el procesos transaccional…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D18825E8-6D56-4F45-ABDC-26D645CE51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6" y="5983529"/>
            <a:ext cx="778089" cy="7780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650DEB7C-30F7-4D67-9B02-3F3FD76344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3" y="214270"/>
            <a:ext cx="859799" cy="21882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553F8635-06A7-D21B-D9DD-521CFF6C15F6}"/>
              </a:ext>
            </a:extLst>
          </p:cNvPr>
          <p:cNvGrpSpPr/>
          <p:nvPr/>
        </p:nvGrpSpPr>
        <p:grpSpPr>
          <a:xfrm>
            <a:off x="2680162" y="2526045"/>
            <a:ext cx="1594645" cy="1594645"/>
            <a:chOff x="2634916" y="2382253"/>
            <a:chExt cx="2129589" cy="2129589"/>
          </a:xfrm>
          <a:solidFill>
            <a:srgbClr val="FF0000"/>
          </a:solidFill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4DB399C3-D4D0-BA96-514C-2EF733BCE761}"/>
                </a:ext>
              </a:extLst>
            </p:cNvPr>
            <p:cNvSpPr/>
            <p:nvPr/>
          </p:nvSpPr>
          <p:spPr>
            <a:xfrm>
              <a:off x="2634916" y="2382253"/>
              <a:ext cx="2129589" cy="21295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9E807B32-782F-C06F-DEB9-C106A0A3C69F}"/>
                </a:ext>
              </a:extLst>
            </p:cNvPr>
            <p:cNvSpPr/>
            <p:nvPr/>
          </p:nvSpPr>
          <p:spPr>
            <a:xfrm>
              <a:off x="2841458" y="2588795"/>
              <a:ext cx="1716505" cy="1716505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57%</a:t>
              </a:r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7626C7D6-2119-BCC2-E39C-46FC3606921E}"/>
              </a:ext>
            </a:extLst>
          </p:cNvPr>
          <p:cNvSpPr txBox="1"/>
          <p:nvPr/>
        </p:nvSpPr>
        <p:spPr>
          <a:xfrm>
            <a:off x="2278484" y="4219789"/>
            <a:ext cx="24692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penetración de las herramientas P2P es un 40% inferior a la de los </a:t>
            </a:r>
            <a:r>
              <a:rPr lang="es-ES" sz="1600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ERPs</a:t>
            </a:r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(94%)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AFC5DD7B-33E1-7FEF-8FD1-A82BDBEFD322}"/>
              </a:ext>
            </a:extLst>
          </p:cNvPr>
          <p:cNvGrpSpPr/>
          <p:nvPr/>
        </p:nvGrpSpPr>
        <p:grpSpPr>
          <a:xfrm>
            <a:off x="5105136" y="2526045"/>
            <a:ext cx="1594645" cy="1594645"/>
            <a:chOff x="2634916" y="2382253"/>
            <a:chExt cx="2129589" cy="2129589"/>
          </a:xfrm>
          <a:solidFill>
            <a:srgbClr val="FF0000"/>
          </a:solidFill>
        </p:grpSpPr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737EF26C-8018-2B71-0F29-8DF1E6AA374E}"/>
                </a:ext>
              </a:extLst>
            </p:cNvPr>
            <p:cNvSpPr/>
            <p:nvPr/>
          </p:nvSpPr>
          <p:spPr>
            <a:xfrm>
              <a:off x="2634916" y="2382253"/>
              <a:ext cx="2129589" cy="21295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97039204-5644-F309-237A-7A044428179E}"/>
                </a:ext>
              </a:extLst>
            </p:cNvPr>
            <p:cNvSpPr/>
            <p:nvPr/>
          </p:nvSpPr>
          <p:spPr>
            <a:xfrm>
              <a:off x="2841458" y="2588795"/>
              <a:ext cx="1716505" cy="1716505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30%</a:t>
              </a:r>
            </a:p>
          </p:txBody>
        </p:sp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2ACEBB8-8BE8-597B-B07A-E09AD8702CD8}"/>
              </a:ext>
            </a:extLst>
          </p:cNvPr>
          <p:cNvSpPr txBox="1"/>
          <p:nvPr/>
        </p:nvSpPr>
        <p:spPr>
          <a:xfrm>
            <a:off x="4627682" y="4219789"/>
            <a:ext cx="24692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 es particularmente baja en las empresas de menos de 100 </a:t>
            </a:r>
            <a:r>
              <a:rPr lang="es-ES" sz="1600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€ de facturación…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48260DD3-5F8B-737D-55C6-5E6D960736A0}"/>
              </a:ext>
            </a:extLst>
          </p:cNvPr>
          <p:cNvGrpSpPr/>
          <p:nvPr/>
        </p:nvGrpSpPr>
        <p:grpSpPr>
          <a:xfrm>
            <a:off x="7530110" y="2526045"/>
            <a:ext cx="1594645" cy="1594645"/>
            <a:chOff x="2634916" y="2382253"/>
            <a:chExt cx="2129589" cy="2129589"/>
          </a:xfrm>
          <a:solidFill>
            <a:schemeClr val="accent2"/>
          </a:solidFill>
        </p:grpSpPr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D9566689-611F-B443-47D3-ABF12889FFC5}"/>
                </a:ext>
              </a:extLst>
            </p:cNvPr>
            <p:cNvSpPr/>
            <p:nvPr/>
          </p:nvSpPr>
          <p:spPr>
            <a:xfrm>
              <a:off x="2634916" y="2382253"/>
              <a:ext cx="2129589" cy="21295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27" name="Elipse 26">
              <a:extLst>
                <a:ext uri="{FF2B5EF4-FFF2-40B4-BE49-F238E27FC236}">
                  <a16:creationId xmlns:a16="http://schemas.microsoft.com/office/drawing/2014/main" id="{EA323D59-85A2-C238-AE07-8B76D614BDDE}"/>
                </a:ext>
              </a:extLst>
            </p:cNvPr>
            <p:cNvSpPr/>
            <p:nvPr/>
          </p:nvSpPr>
          <p:spPr>
            <a:xfrm>
              <a:off x="2841458" y="2588795"/>
              <a:ext cx="1716505" cy="1716505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62%</a:t>
              </a:r>
            </a:p>
          </p:txBody>
        </p:sp>
      </p:grp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231ED8B-3F90-AA32-8D1F-AD3A57BDF181}"/>
              </a:ext>
            </a:extLst>
          </p:cNvPr>
          <p:cNvSpPr txBox="1"/>
          <p:nvPr/>
        </p:nvSpPr>
        <p:spPr>
          <a:xfrm>
            <a:off x="6976880" y="4219789"/>
            <a:ext cx="26609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si bien crece con el tamaño y es significativa en las que facturan entre 100 y 1.000 </a:t>
            </a:r>
            <a:r>
              <a:rPr lang="es-ES" sz="1600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€…</a:t>
            </a: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795A435-19BF-478F-DCED-370C80B5385F}"/>
              </a:ext>
            </a:extLst>
          </p:cNvPr>
          <p:cNvGrpSpPr/>
          <p:nvPr/>
        </p:nvGrpSpPr>
        <p:grpSpPr>
          <a:xfrm>
            <a:off x="9955084" y="2526045"/>
            <a:ext cx="1594645" cy="1594645"/>
            <a:chOff x="2634916" y="2382253"/>
            <a:chExt cx="2129589" cy="2129589"/>
          </a:xfrm>
          <a:solidFill>
            <a:schemeClr val="accent1"/>
          </a:solidFill>
        </p:grpSpPr>
        <p:sp>
          <p:nvSpPr>
            <p:cNvPr id="31" name="Elipse 30">
              <a:extLst>
                <a:ext uri="{FF2B5EF4-FFF2-40B4-BE49-F238E27FC236}">
                  <a16:creationId xmlns:a16="http://schemas.microsoft.com/office/drawing/2014/main" id="{9331DD9C-86EB-AE9C-8F4A-89F15CAAF8A3}"/>
                </a:ext>
              </a:extLst>
            </p:cNvPr>
            <p:cNvSpPr/>
            <p:nvPr/>
          </p:nvSpPr>
          <p:spPr>
            <a:xfrm>
              <a:off x="2634916" y="2382253"/>
              <a:ext cx="2129589" cy="21295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32" name="Elipse 31">
              <a:extLst>
                <a:ext uri="{FF2B5EF4-FFF2-40B4-BE49-F238E27FC236}">
                  <a16:creationId xmlns:a16="http://schemas.microsoft.com/office/drawing/2014/main" id="{9847C657-606F-A134-59B4-355198E856EF}"/>
                </a:ext>
              </a:extLst>
            </p:cNvPr>
            <p:cNvSpPr/>
            <p:nvPr/>
          </p:nvSpPr>
          <p:spPr>
            <a:xfrm>
              <a:off x="2841458" y="2588795"/>
              <a:ext cx="1716505" cy="1716505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81%</a:t>
              </a: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758D831-253A-E1CE-ACC5-02D74210E3AC}"/>
              </a:ext>
            </a:extLst>
          </p:cNvPr>
          <p:cNvSpPr txBox="1"/>
          <p:nvPr/>
        </p:nvSpPr>
        <p:spPr>
          <a:xfrm>
            <a:off x="9517780" y="4219789"/>
            <a:ext cx="2469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y mayor en las grandes que facturan más de 1.000 </a:t>
            </a:r>
            <a:r>
              <a:rPr lang="es-ES" sz="1600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€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4647BAA7-FD52-2D93-8E94-8B0B38137252}"/>
              </a:ext>
            </a:extLst>
          </p:cNvPr>
          <p:cNvCxnSpPr/>
          <p:nvPr/>
        </p:nvCxnSpPr>
        <p:spPr>
          <a:xfrm flipH="1">
            <a:off x="10959152" y="6432847"/>
            <a:ext cx="1232848" cy="0"/>
          </a:xfrm>
          <a:prstGeom prst="line">
            <a:avLst/>
          </a:prstGeom>
          <a:ln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A2B6F351-0B68-28C1-6D61-1B40F96571B8}"/>
              </a:ext>
            </a:extLst>
          </p:cNvPr>
          <p:cNvSpPr txBox="1"/>
          <p:nvPr/>
        </p:nvSpPr>
        <p:spPr>
          <a:xfrm>
            <a:off x="2228189" y="1967312"/>
            <a:ext cx="7866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112D5A"/>
              </a:buClr>
            </a:pP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Penetración de herramientas P2P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03022FE-CC6B-306A-EE1B-4F989D45186A}"/>
              </a:ext>
            </a:extLst>
          </p:cNvPr>
          <p:cNvSpPr/>
          <p:nvPr/>
        </p:nvSpPr>
        <p:spPr>
          <a:xfrm>
            <a:off x="9540874" y="587754"/>
            <a:ext cx="2289744" cy="11318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6763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0"/>
            <a:ext cx="2006221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 rot="16200000">
            <a:off x="-1522557" y="2693133"/>
            <a:ext cx="5051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Principales conclusiones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0" y="5773003"/>
            <a:ext cx="20062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n-US" sz="1000" b="1" smtClean="0">
                <a:solidFill>
                  <a:srgbClr val="292929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pPr algn="ctr"/>
              <a:t>8</a:t>
            </a:fld>
            <a:endParaRPr lang="en-US" sz="1000" b="1" dirty="0">
              <a:solidFill>
                <a:srgbClr val="292929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232210" y="556874"/>
            <a:ext cx="6802608" cy="1162743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… y aún menor en los procesos más estratégicos en los que más valor está en juego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D18825E8-6D56-4F45-ABDC-26D645CE51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6" y="5983529"/>
            <a:ext cx="778089" cy="7780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650DEB7C-30F7-4D67-9B02-3F3FD76344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3" y="214270"/>
            <a:ext cx="859799" cy="21882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553F8635-06A7-D21B-D9DD-521CFF6C15F6}"/>
              </a:ext>
            </a:extLst>
          </p:cNvPr>
          <p:cNvGrpSpPr/>
          <p:nvPr/>
        </p:nvGrpSpPr>
        <p:grpSpPr>
          <a:xfrm>
            <a:off x="2896734" y="2526045"/>
            <a:ext cx="1594645" cy="1594645"/>
            <a:chOff x="2634916" y="2382253"/>
            <a:chExt cx="2129589" cy="2129589"/>
          </a:xfrm>
          <a:solidFill>
            <a:srgbClr val="FF0000"/>
          </a:solidFill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4DB399C3-D4D0-BA96-514C-2EF733BCE761}"/>
                </a:ext>
              </a:extLst>
            </p:cNvPr>
            <p:cNvSpPr/>
            <p:nvPr/>
          </p:nvSpPr>
          <p:spPr>
            <a:xfrm>
              <a:off x="2634916" y="2382253"/>
              <a:ext cx="2129589" cy="2129589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9E807B32-782F-C06F-DEB9-C106A0A3C69F}"/>
                </a:ext>
              </a:extLst>
            </p:cNvPr>
            <p:cNvSpPr/>
            <p:nvPr/>
          </p:nvSpPr>
          <p:spPr>
            <a:xfrm>
              <a:off x="2841458" y="2588795"/>
              <a:ext cx="1716505" cy="1716505"/>
            </a:xfrm>
            <a:prstGeom prst="ellipse">
              <a:avLst/>
            </a:prstGeom>
            <a:solidFill>
              <a:schemeClr val="accent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39%</a:t>
              </a:r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7626C7D6-2119-BCC2-E39C-46FC3606921E}"/>
              </a:ext>
            </a:extLst>
          </p:cNvPr>
          <p:cNvSpPr txBox="1"/>
          <p:nvPr/>
        </p:nvSpPr>
        <p:spPr>
          <a:xfrm>
            <a:off x="2242395" y="4219789"/>
            <a:ext cx="29432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pesar de la clara tendencia a su crecimiento, todavía menos del 40% de las empresas han digitalizado la cualificación y evaluación de sus proveedores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AFC5DD7B-33E1-7FEF-8FD1-A82BDBEFD322}"/>
              </a:ext>
            </a:extLst>
          </p:cNvPr>
          <p:cNvGrpSpPr/>
          <p:nvPr/>
        </p:nvGrpSpPr>
        <p:grpSpPr>
          <a:xfrm>
            <a:off x="6207987" y="2526045"/>
            <a:ext cx="1594645" cy="1594645"/>
            <a:chOff x="2634916" y="2382253"/>
            <a:chExt cx="2129589" cy="2129589"/>
          </a:xfrm>
          <a:solidFill>
            <a:schemeClr val="accent2"/>
          </a:solidFill>
        </p:grpSpPr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737EF26C-8018-2B71-0F29-8DF1E6AA374E}"/>
                </a:ext>
              </a:extLst>
            </p:cNvPr>
            <p:cNvSpPr/>
            <p:nvPr/>
          </p:nvSpPr>
          <p:spPr>
            <a:xfrm>
              <a:off x="2634916" y="2382253"/>
              <a:ext cx="2129589" cy="21295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97039204-5644-F309-237A-7A044428179E}"/>
                </a:ext>
              </a:extLst>
            </p:cNvPr>
            <p:cNvSpPr/>
            <p:nvPr/>
          </p:nvSpPr>
          <p:spPr>
            <a:xfrm>
              <a:off x="2841458" y="2588795"/>
              <a:ext cx="1716505" cy="1716505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45%</a:t>
              </a:r>
            </a:p>
          </p:txBody>
        </p:sp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2ACEBB8-8BE8-597B-B07A-E09AD8702CD8}"/>
              </a:ext>
            </a:extLst>
          </p:cNvPr>
          <p:cNvSpPr txBox="1"/>
          <p:nvPr/>
        </p:nvSpPr>
        <p:spPr>
          <a:xfrm>
            <a:off x="5770683" y="4219789"/>
            <a:ext cx="24692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Menos de la mitad digitalizan sus procesos de negociación y cierre de acuerdos con proveedores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48260DD3-5F8B-737D-55C6-5E6D960736A0}"/>
              </a:ext>
            </a:extLst>
          </p:cNvPr>
          <p:cNvGrpSpPr/>
          <p:nvPr/>
        </p:nvGrpSpPr>
        <p:grpSpPr>
          <a:xfrm>
            <a:off x="9679573" y="2526045"/>
            <a:ext cx="1594645" cy="1594645"/>
            <a:chOff x="2634916" y="2382253"/>
            <a:chExt cx="2129589" cy="2129589"/>
          </a:xfrm>
          <a:solidFill>
            <a:srgbClr val="FF0000"/>
          </a:solidFill>
        </p:grpSpPr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D9566689-611F-B443-47D3-ABF12889FFC5}"/>
                </a:ext>
              </a:extLst>
            </p:cNvPr>
            <p:cNvSpPr/>
            <p:nvPr/>
          </p:nvSpPr>
          <p:spPr>
            <a:xfrm>
              <a:off x="2634916" y="2382253"/>
              <a:ext cx="2129589" cy="212958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27" name="Elipse 26">
              <a:extLst>
                <a:ext uri="{FF2B5EF4-FFF2-40B4-BE49-F238E27FC236}">
                  <a16:creationId xmlns:a16="http://schemas.microsoft.com/office/drawing/2014/main" id="{EA323D59-85A2-C238-AE07-8B76D614BDDE}"/>
                </a:ext>
              </a:extLst>
            </p:cNvPr>
            <p:cNvSpPr/>
            <p:nvPr/>
          </p:nvSpPr>
          <p:spPr>
            <a:xfrm>
              <a:off x="2841458" y="2588795"/>
              <a:ext cx="1716505" cy="1716505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/>
                <a:t>29%</a:t>
              </a:r>
            </a:p>
          </p:txBody>
        </p:sp>
      </p:grp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231ED8B-3F90-AA32-8D1F-AD3A57BDF181}"/>
              </a:ext>
            </a:extLst>
          </p:cNvPr>
          <p:cNvSpPr txBox="1"/>
          <p:nvPr/>
        </p:nvSpPr>
        <p:spPr>
          <a:xfrm>
            <a:off x="9146418" y="4219789"/>
            <a:ext cx="2660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digitalización de la gestión de contratos es aún incipiente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4647BAA7-FD52-2D93-8E94-8B0B38137252}"/>
              </a:ext>
            </a:extLst>
          </p:cNvPr>
          <p:cNvCxnSpPr/>
          <p:nvPr/>
        </p:nvCxnSpPr>
        <p:spPr>
          <a:xfrm flipH="1">
            <a:off x="10959152" y="6432847"/>
            <a:ext cx="1232848" cy="0"/>
          </a:xfrm>
          <a:prstGeom prst="line">
            <a:avLst/>
          </a:prstGeom>
          <a:ln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A2B6F351-0B68-28C1-6D61-1B40F96571B8}"/>
              </a:ext>
            </a:extLst>
          </p:cNvPr>
          <p:cNvSpPr txBox="1"/>
          <p:nvPr/>
        </p:nvSpPr>
        <p:spPr>
          <a:xfrm>
            <a:off x="2228189" y="1967312"/>
            <a:ext cx="7866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112D5A"/>
              </a:buClr>
            </a:pPr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Penetración de herramientas para los procesos estratégicos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7C628B8-09DD-88AE-64F2-B78A41D9CBB0}"/>
              </a:ext>
            </a:extLst>
          </p:cNvPr>
          <p:cNvSpPr/>
          <p:nvPr/>
        </p:nvSpPr>
        <p:spPr>
          <a:xfrm>
            <a:off x="9540874" y="587754"/>
            <a:ext cx="2289744" cy="11318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428834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Diapositiva de think-cell" r:id="rId4" imgW="378" imgH="377" progId="TCLayout.ActiveDocument.1">
                  <p:embed/>
                </p:oleObj>
              </mc:Choice>
              <mc:Fallback>
                <p:oleObj name="Diapositiva de think-cell" r:id="rId4" imgW="378" imgH="377" progId="TCLayout.ActiveDocument.1">
                  <p:embed/>
                  <p:pic>
                    <p:nvPicPr>
                      <p:cNvPr id="4" name="Objeto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0"/>
            <a:ext cx="2006221" cy="6858000"/>
          </a:xfrm>
          <a:prstGeom prst="rect">
            <a:avLst/>
          </a:prstGeom>
          <a:solidFill>
            <a:srgbClr val="112D5A"/>
          </a:solidFill>
          <a:ln>
            <a:solidFill>
              <a:srgbClr val="112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 rot="16200000">
            <a:off x="-1522557" y="2693133"/>
            <a:ext cx="5051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Principales conclusiones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0" y="5773003"/>
            <a:ext cx="20062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690252" y="6575357"/>
            <a:ext cx="381000" cy="246221"/>
          </a:xfrm>
        </p:spPr>
        <p:txBody>
          <a:bodyPr wrap="square">
            <a:spAutoFit/>
          </a:bodyPr>
          <a:lstStyle/>
          <a:p>
            <a:pPr algn="ctr"/>
            <a:fld id="{B05172C3-FA37-40D4-809E-F693BD59E32D}" type="slidenum">
              <a:rPr lang="en-US" sz="1000" b="1" smtClean="0">
                <a:solidFill>
                  <a:srgbClr val="292929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pPr algn="ctr"/>
              <a:t>9</a:t>
            </a:fld>
            <a:endParaRPr lang="en-US" sz="1000" b="1" dirty="0">
              <a:solidFill>
                <a:srgbClr val="292929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10959152" y="6493005"/>
            <a:ext cx="1232848" cy="0"/>
          </a:xfrm>
          <a:prstGeom prst="line">
            <a:avLst/>
          </a:prstGeom>
          <a:ln>
            <a:solidFill>
              <a:srgbClr val="002E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2232210" y="556874"/>
            <a:ext cx="6802608" cy="1162743"/>
          </a:xfrm>
          <a:prstGeom prst="rect">
            <a:avLst/>
          </a:prstGeom>
          <a:solidFill>
            <a:srgbClr val="112D5A"/>
          </a:solidFill>
          <a:ln>
            <a:solidFill>
              <a:srgbClr val="002E5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Los frenos a la digitalización son principalmente internos: el mercado ofrece ya soluciones probadas y confiables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D18825E8-6D56-4F45-ABDC-26D645CE51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6" y="5983529"/>
            <a:ext cx="778089" cy="7780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650DEB7C-30F7-4D67-9B02-3F3FD76344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3" y="214270"/>
            <a:ext cx="859799" cy="218825"/>
          </a:xfrm>
          <a:prstGeom prst="rect">
            <a:avLst/>
          </a:prstGeom>
        </p:spPr>
      </p:pic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D1F0B3C-FC09-34E0-FD7B-F242D0FEF6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7232194"/>
              </p:ext>
            </p:extLst>
          </p:nvPr>
        </p:nvGraphicFramePr>
        <p:xfrm>
          <a:off x="2232206" y="2644188"/>
          <a:ext cx="8843980" cy="3844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CF5675D0-D559-DD5B-376A-E544244E1648}"/>
              </a:ext>
            </a:extLst>
          </p:cNvPr>
          <p:cNvSpPr/>
          <p:nvPr/>
        </p:nvSpPr>
        <p:spPr>
          <a:xfrm>
            <a:off x="2244238" y="2453550"/>
            <a:ext cx="9077478" cy="2571140"/>
          </a:xfrm>
          <a:prstGeom prst="rect">
            <a:avLst/>
          </a:prstGeom>
          <a:noFill/>
          <a:ln w="28575">
            <a:solidFill>
              <a:srgbClr val="112D5A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s-ES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Factores internos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613D647-4344-FBBE-3A7B-AB6EBAD97D6B}"/>
              </a:ext>
            </a:extLst>
          </p:cNvPr>
          <p:cNvSpPr txBox="1"/>
          <p:nvPr/>
        </p:nvSpPr>
        <p:spPr>
          <a:xfrm>
            <a:off x="2228189" y="1967312"/>
            <a:ext cx="7866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112D5A"/>
              </a:buClr>
            </a:pPr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Principales frenos a la digitalización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82FF371-79B4-7A9C-0EDC-75E1AFE15426}"/>
              </a:ext>
            </a:extLst>
          </p:cNvPr>
          <p:cNvSpPr/>
          <p:nvPr/>
        </p:nvSpPr>
        <p:spPr>
          <a:xfrm>
            <a:off x="9540874" y="587754"/>
            <a:ext cx="2289744" cy="11318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3265070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dXBV6ObMiwdOH9F4Q4gS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CG Grid 16:9">
  <a:themeElements>
    <a:clrScheme name="The Boston Consulting Group">
      <a:dk1>
        <a:srgbClr val="575757"/>
      </a:dk1>
      <a:lt1>
        <a:sysClr val="window" lastClr="FFFFFF"/>
      </a:lt1>
      <a:dk2>
        <a:srgbClr val="29BA74"/>
      </a:dk2>
      <a:lt2>
        <a:srgbClr val="F2F2F2"/>
      </a:lt2>
      <a:accent1>
        <a:srgbClr val="03522D"/>
      </a:accent1>
      <a:accent2>
        <a:srgbClr val="197A56"/>
      </a:accent2>
      <a:accent3>
        <a:srgbClr val="D4DF33"/>
      </a:accent3>
      <a:accent4>
        <a:srgbClr val="3EAD92"/>
      </a:accent4>
      <a:accent5>
        <a:srgbClr val="6E6F73"/>
      </a:accent5>
      <a:accent6>
        <a:srgbClr val="295E7E"/>
      </a:accent6>
      <a:hlink>
        <a:srgbClr val="2E3558"/>
      </a:hlink>
      <a:folHlink>
        <a:srgbClr val="2E3558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9BA74"/>
        </a:solidFill>
        <a:ln w="9525" cap="rnd" cmpd="sng" algn="ctr">
          <a:solidFill>
            <a:srgbClr val="29BA74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CG_Grid_16x9.pptx" id="{8830F7DA-A78E-4B82-9935-5CC7FF5B9633}" vid="{52C2632B-9813-48FC-8882-620C42A0A230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29639F20C0F1045BCCF05D1187A54E8" ma:contentTypeVersion="31" ma:contentTypeDescription="Crear nuevo documento." ma:contentTypeScope="" ma:versionID="70316484f4c050bbb4ceb2bde4680676">
  <xsd:schema xmlns:xsd="http://www.w3.org/2001/XMLSchema" xmlns:xs="http://www.w3.org/2001/XMLSchema" xmlns:p="http://schemas.microsoft.com/office/2006/metadata/properties" xmlns:ns2="bd59daa9-3309-4b78-a12e-cfffb3224e4d" xmlns:ns3="17b24821-f340-4260-8c6a-902cd59e6712" targetNamespace="http://schemas.microsoft.com/office/2006/metadata/properties" ma:root="true" ma:fieldsID="613306665627adc8cae8994319ceb6ed" ns2:_="" ns3:_="">
    <xsd:import namespace="bd59daa9-3309-4b78-a12e-cfffb3224e4d"/>
    <xsd:import namespace="17b24821-f340-4260-8c6a-902cd59e6712"/>
    <xsd:element name="properties">
      <xsd:complexType>
        <xsd:sequence>
          <xsd:element name="documentManagement">
            <xsd:complexType>
              <xsd:all>
                <xsd:element ref="ns2:Tipo_x0020_de_x0020_Proyecto" minOccurs="0"/>
                <xsd:element ref="ns2:Grupo_x0020_de_x0020_Articulo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59daa9-3309-4b78-a12e-cfffb3224e4d" elementFormDefault="qualified">
    <xsd:import namespace="http://schemas.microsoft.com/office/2006/documentManagement/types"/>
    <xsd:import namespace="http://schemas.microsoft.com/office/infopath/2007/PartnerControls"/>
    <xsd:element name="Tipo_x0020_de_x0020_Proyecto" ma:index="8" nillable="true" ma:displayName="Tipo de Proyecto" ma:list="{b5bb664a-4c04-4335-b4f4-93907c6a2c6a}" ma:internalName="Tipo_x0020_de_x0020_Proyecto" ma:readOnly="false" ma:showField="Title">
      <xsd:simpleType>
        <xsd:restriction base="dms:Lookup"/>
      </xsd:simpleType>
    </xsd:element>
    <xsd:element name="Grupo_x0020_de_x0020_Articulo" ma:index="9" nillable="true" ma:displayName="Grupo de Articulo" ma:list="{64e7acde-f011-4c35-a7cd-ac69df87f9af}" ma:internalName="Grupo_x0020_de_x0020_Articulo" ma:readOnly="false" ma:showField="Grupo_x0020_de_x0020_Articulo">
      <xsd:simpleType>
        <xsd:restriction base="dms:Lookup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24821-f340-4260-8c6a-902cd59e671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rupo_x0020_de_x0020_Articulo xmlns="bd59daa9-3309-4b78-a12e-cfffb3224e4d" xsi:nil="true"/>
    <Tipo_x0020_de_x0020_Proyecto xmlns="bd59daa9-3309-4b78-a12e-cfffb3224e4d" xsi:nil="true"/>
  </documentManagement>
</p:properties>
</file>

<file path=customXml/itemProps1.xml><?xml version="1.0" encoding="utf-8"?>
<ds:datastoreItem xmlns:ds="http://schemas.openxmlformats.org/officeDocument/2006/customXml" ds:itemID="{945803A7-4B95-4CC7-BAD5-411050E4D8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877784-A50B-4967-B710-397A557C41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59daa9-3309-4b78-a12e-cfffb3224e4d"/>
    <ds:schemaRef ds:uri="17b24821-f340-4260-8c6a-902cd59e67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F36892-32F5-42AE-814B-5F901D2B5925}">
  <ds:schemaRefs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bd59daa9-3309-4b78-a12e-cfffb3224e4d"/>
    <ds:schemaRef ds:uri="http://schemas.microsoft.com/office/infopath/2007/PartnerControls"/>
    <ds:schemaRef ds:uri="http://schemas.openxmlformats.org/package/2006/metadata/core-properties"/>
    <ds:schemaRef ds:uri="17b24821-f340-4260-8c6a-902cd59e671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833</Words>
  <Application>Microsoft Office PowerPoint</Application>
  <PresentationFormat>Panorámica</PresentationFormat>
  <Paragraphs>134</Paragraphs>
  <Slides>12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Roboto</vt:lpstr>
      <vt:lpstr>Trebuchet MS</vt:lpstr>
      <vt:lpstr>Tema de Office</vt:lpstr>
      <vt:lpstr>BCG Grid 16:9</vt:lpstr>
      <vt:lpstr>Diapositiva de think-cell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 LOBERA TORRES</dc:creator>
  <cp:lastModifiedBy>FAMILIA LOBERA TORRES</cp:lastModifiedBy>
  <cp:revision>249</cp:revision>
  <cp:lastPrinted>2022-01-14T15:39:11Z</cp:lastPrinted>
  <dcterms:created xsi:type="dcterms:W3CDTF">2020-09-01T15:30:35Z</dcterms:created>
  <dcterms:modified xsi:type="dcterms:W3CDTF">2022-11-14T14:27:39Z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0x010100429639F20C0F1045BCCF05D1187A54E8</vt:lpwstr>
  </property>
</Properties>
</file>